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image" Target="../media/image1.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5.tif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tiff"/><Relationship Id="rId1" Type="http://schemas.openxmlformats.org/officeDocument/2006/relationships/image" Target="../media/image6.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 Target="slide9.xml"/><Relationship Id="rId8" Type="http://schemas.openxmlformats.org/officeDocument/2006/relationships/slide" Target="slide6.xml"/><Relationship Id="rId7" Type="http://schemas.openxmlformats.org/officeDocument/2006/relationships/slide" Target="slide3.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slide" Target="slide22.xml"/><Relationship Id="rId3" Type="http://schemas.openxmlformats.org/officeDocument/2006/relationships/image" Target="../media/image1.png"/><Relationship Id="rId2" Type="http://schemas.openxmlformats.org/officeDocument/2006/relationships/tags" Target="../tags/tag3.xml"/><Relationship Id="rId14" Type="http://schemas.openxmlformats.org/officeDocument/2006/relationships/slideLayout" Target="../slideLayouts/slideLayout7.xml"/><Relationship Id="rId13" Type="http://schemas.openxmlformats.org/officeDocument/2006/relationships/tags" Target="../tags/tag8.xml"/><Relationship Id="rId12" Type="http://schemas.openxmlformats.org/officeDocument/2006/relationships/slide" Target="slide11.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tiff"/><Relationship Id="rId1" Type="http://schemas.openxmlformats.org/officeDocument/2006/relationships/image" Target="../media/image6.tif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8.tiff"/><Relationship Id="rId1" Type="http://schemas.openxmlformats.org/officeDocument/2006/relationships/image" Target="../media/image1.tif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9.tiff"/></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8.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9.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tif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5.xml"/><Relationship Id="rId1"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矩形 103"/>
          <p:cNvSpPr/>
          <p:nvPr/>
        </p:nvSpPr>
        <p:spPr>
          <a:xfrm>
            <a:off x="1733868" y="2303780"/>
            <a:ext cx="876300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第十一讲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功和机械能</a:t>
            </a:r>
            <a:endPar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cs typeface="Tahoma" panose="020B0604030504040204" pitchFamily="34" charset="0"/>
              <a:sym typeface="+mn-ea"/>
            </a:endParaRPr>
          </a:p>
        </p:txBody>
      </p:sp>
      <p:sp>
        <p:nvSpPr>
          <p:cNvPr id="2" name="矩形 1"/>
          <p:cNvSpPr/>
          <p:nvPr/>
        </p:nvSpPr>
        <p:spPr>
          <a:xfrm>
            <a:off x="1907223" y="3765550"/>
            <a:ext cx="8517890" cy="775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r>
              <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命题点2　机械能及其相互转化</a:t>
            </a:r>
            <a:endPar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45528" y="822325"/>
            <a:ext cx="9979660" cy="341503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雾炮车是将抑尘剂或水吹送到产生大量灰尘污染现场的上空，产生大量雨雾达到降尘降霾效果的设备．一辆雾炮车正在平直道路上匀速作业，动能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，机械能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(5)</a:t>
            </a:r>
            <a:r>
              <a:rPr lang="zh-CN" sz="2400" b="0">
                <a:ea typeface="宋体" panose="02010600030101010101" pitchFamily="2" charset="-122"/>
              </a:rPr>
              <a:t>如图所示，铅球从出手到将要落地的过程中</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不计空气阻力</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．铅球由</a:t>
            </a:r>
            <a:r>
              <a:rPr lang="en-US" sz="2400" b="0" i="1">
                <a:latin typeface="Times New Roman" panose="02020603050405020304" pitchFamily="18" charset="0"/>
                <a:ea typeface="宋体" panose="02010600030101010101" pitchFamily="2" charset="-122"/>
              </a:rPr>
              <a:t>a</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时</a:t>
            </a:r>
            <a:r>
              <a:rPr lang="en-US" sz="2400" b="0">
                <a:latin typeface="Times New Roman" panose="02020603050405020304" pitchFamily="18" charset="0"/>
                <a:ea typeface="宋体" panose="02010600030101010101" pitchFamily="2" charset="-122"/>
              </a:rPr>
              <a:t> ______</a:t>
            </a:r>
            <a:r>
              <a:rPr lang="zh-CN" sz="2400" b="0">
                <a:ea typeface="宋体" panose="02010600030101010101" pitchFamily="2" charset="-122"/>
              </a:rPr>
              <a:t>能转化为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能；铅球到达</a:t>
            </a:r>
            <a:r>
              <a:rPr lang="en-US" sz="2400" b="0" i="1">
                <a:latin typeface="Times New Roman" panose="02020603050405020304" pitchFamily="18" charset="0"/>
                <a:ea typeface="宋体" panose="02010600030101010101" pitchFamily="2" charset="-122"/>
              </a:rPr>
              <a:t>c</a:t>
            </a:r>
            <a:r>
              <a:rPr lang="zh-CN" sz="2400" b="0">
                <a:ea typeface="宋体" panose="02010600030101010101" pitchFamily="2" charset="-122"/>
              </a:rPr>
              <a:t>点时</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能最大；铅球由</a:t>
            </a:r>
            <a:r>
              <a:rPr lang="en-US" sz="2400" b="0" i="1">
                <a:latin typeface="Times New Roman" panose="02020603050405020304" pitchFamily="18" charset="0"/>
                <a:ea typeface="宋体" panose="02010600030101010101" pitchFamily="2" charset="-122"/>
              </a:rPr>
              <a:t>b</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c</a:t>
            </a:r>
            <a:r>
              <a:rPr lang="zh-CN" sz="2400" b="0">
                <a:ea typeface="宋体" panose="02010600030101010101" pitchFamily="2" charset="-122"/>
              </a:rPr>
              <a:t>时机械能</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；铅球在</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点时</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能最大</a:t>
            </a:r>
            <a:endParaRPr lang="zh-CN" altLang="en-US"/>
          </a:p>
        </p:txBody>
      </p:sp>
      <p:sp>
        <p:nvSpPr>
          <p:cNvPr id="4" name="文本框 3"/>
          <p:cNvSpPr txBox="1"/>
          <p:nvPr/>
        </p:nvSpPr>
        <p:spPr>
          <a:xfrm>
            <a:off x="1988503" y="2031365"/>
            <a:ext cx="10744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a:p>
        </p:txBody>
      </p:sp>
      <p:sp>
        <p:nvSpPr>
          <p:cNvPr id="5" name="文本框 4"/>
          <p:cNvSpPr txBox="1"/>
          <p:nvPr/>
        </p:nvSpPr>
        <p:spPr>
          <a:xfrm>
            <a:off x="4299268" y="2015490"/>
            <a:ext cx="10744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a:p>
        </p:txBody>
      </p:sp>
      <p:sp>
        <p:nvSpPr>
          <p:cNvPr id="6" name="文本框 5"/>
          <p:cNvSpPr txBox="1"/>
          <p:nvPr/>
        </p:nvSpPr>
        <p:spPr>
          <a:xfrm>
            <a:off x="2327593" y="3103245"/>
            <a:ext cx="9817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a:t>
            </a:r>
            <a:endParaRPr lang="zh-CN" altLang="en-US"/>
          </a:p>
        </p:txBody>
      </p:sp>
      <p:sp>
        <p:nvSpPr>
          <p:cNvPr id="7" name="文本框 6"/>
          <p:cNvSpPr txBox="1"/>
          <p:nvPr/>
        </p:nvSpPr>
        <p:spPr>
          <a:xfrm>
            <a:off x="4350068" y="3103245"/>
            <a:ext cx="15595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重力势</a:t>
            </a:r>
            <a:endParaRPr lang="zh-CN" altLang="en-US"/>
          </a:p>
        </p:txBody>
      </p:sp>
      <p:sp>
        <p:nvSpPr>
          <p:cNvPr id="8" name="文本框 7"/>
          <p:cNvSpPr txBox="1"/>
          <p:nvPr/>
        </p:nvSpPr>
        <p:spPr>
          <a:xfrm>
            <a:off x="8273733" y="3103245"/>
            <a:ext cx="9817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a:t>
            </a:r>
            <a:endParaRPr lang="zh-CN" altLang="en-US"/>
          </a:p>
        </p:txBody>
      </p:sp>
      <p:sp>
        <p:nvSpPr>
          <p:cNvPr id="9" name="文本框 8"/>
          <p:cNvSpPr txBox="1"/>
          <p:nvPr/>
        </p:nvSpPr>
        <p:spPr>
          <a:xfrm>
            <a:off x="3334068" y="3653155"/>
            <a:ext cx="11410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a:p>
        </p:txBody>
      </p:sp>
      <p:sp>
        <p:nvSpPr>
          <p:cNvPr id="10" name="文本框 9"/>
          <p:cNvSpPr txBox="1"/>
          <p:nvPr/>
        </p:nvSpPr>
        <p:spPr>
          <a:xfrm>
            <a:off x="6185853" y="3653155"/>
            <a:ext cx="15303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重力势</a:t>
            </a:r>
            <a:endParaRPr lang="zh-CN" altLang="en-US"/>
          </a:p>
        </p:txBody>
      </p:sp>
      <p:pic>
        <p:nvPicPr>
          <p:cNvPr id="11" name="图片 -2147482356"/>
          <p:cNvPicPr>
            <a:picLocks noChangeAspect="1"/>
          </p:cNvPicPr>
          <p:nvPr/>
        </p:nvPicPr>
        <p:blipFill>
          <a:blip r:embed="rId1"/>
          <a:stretch>
            <a:fillRect/>
          </a:stretch>
        </p:blipFill>
        <p:spPr>
          <a:xfrm>
            <a:off x="4160838" y="4209415"/>
            <a:ext cx="3345815" cy="1696085"/>
          </a:xfrm>
          <a:prstGeom prst="rect">
            <a:avLst/>
          </a:prstGeom>
          <a:noFill/>
          <a:ln w="9525">
            <a:noFill/>
          </a:ln>
        </p:spPr>
      </p:pic>
      <p:sp>
        <p:nvSpPr>
          <p:cNvPr id="14" name="矩形 13"/>
          <p:cNvSpPr/>
          <p:nvPr/>
        </p:nvSpPr>
        <p:spPr>
          <a:xfrm>
            <a:off x="5552351" y="6065485"/>
            <a:ext cx="868680" cy="368300"/>
          </a:xfrm>
          <a:prstGeom prst="rect">
            <a:avLst/>
          </a:prstGeom>
        </p:spPr>
        <p:txBody>
          <a:bodyPr wrap="none">
            <a:spAutoFit/>
          </a:bodyPr>
          <a:p>
            <a:r>
              <a:rPr lang="zh-CN" altLang="zh-CN" dirty="0"/>
              <a:t>例题图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345854" y="932205"/>
            <a:ext cx="7909560" cy="645795"/>
            <a:chOff x="3297" y="1732"/>
            <a:chExt cx="12456" cy="1017"/>
          </a:xfrm>
        </p:grpSpPr>
        <p:pic>
          <p:nvPicPr>
            <p:cNvPr id="15" name="图片 12" descr="2020试题研究版式22"/>
            <p:cNvPicPr>
              <a:picLocks noChangeAspect="1"/>
            </p:cNvPicPr>
            <p:nvPr/>
          </p:nvPicPr>
          <p:blipFill>
            <a:blip r:embed="rId1"/>
            <a:stretch>
              <a:fillRect/>
            </a:stretch>
          </p:blipFill>
          <p:spPr>
            <a:xfrm>
              <a:off x="3297" y="1732"/>
              <a:ext cx="12456" cy="980"/>
            </a:xfrm>
            <a:prstGeom prst="rect">
              <a:avLst/>
            </a:prstGeom>
            <a:noFill/>
            <a:ln w="9525">
              <a:noFill/>
            </a:ln>
          </p:spPr>
        </p:pic>
        <p:sp>
          <p:nvSpPr>
            <p:cNvPr id="16" name="文本框 15"/>
            <p:cNvSpPr txBox="1"/>
            <p:nvPr/>
          </p:nvSpPr>
          <p:spPr>
            <a:xfrm>
              <a:off x="4667" y="1733"/>
              <a:ext cx="10165" cy="1016"/>
            </a:xfrm>
            <a:prstGeom prst="rect">
              <a:avLst/>
            </a:prstGeom>
            <a:noFill/>
            <a:ln w="9525">
              <a:noFill/>
            </a:ln>
          </p:spPr>
          <p:txBody>
            <a:bodyPr anchor="t">
              <a:spAutoFit/>
            </a:bodyPr>
            <a:lstStyle/>
            <a:p>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实验突破</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科学探究素养提升</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9" name="组合 8"/>
          <p:cNvGrpSpPr/>
          <p:nvPr/>
        </p:nvGrpSpPr>
        <p:grpSpPr>
          <a:xfrm>
            <a:off x="1087438" y="2722825"/>
            <a:ext cx="1848485" cy="521970"/>
            <a:chOff x="1642" y="4118"/>
            <a:chExt cx="2911" cy="822"/>
          </a:xfrm>
        </p:grpSpPr>
        <p:pic>
          <p:nvPicPr>
            <p:cNvPr id="10" name="图片 9" descr="方块小标3字"/>
            <p:cNvPicPr>
              <a:picLocks noChangeAspect="1"/>
            </p:cNvPicPr>
            <p:nvPr/>
          </p:nvPicPr>
          <p:blipFill>
            <a:blip r:embed="rId2"/>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endParaRPr lang="zh-CN" altLang="en-US" sz="2800" b="1" spc="10" dirty="0">
                <a:solidFill>
                  <a:schemeClr val="bg1"/>
                </a:solidFill>
                <a:uFillTx/>
                <a:latin typeface="黑体" panose="02010609060101010101" pitchFamily="49" charset="-122"/>
                <a:ea typeface="黑体" panose="02010609060101010101" pitchFamily="49" charset="-122"/>
              </a:endParaRPr>
            </a:p>
          </p:txBody>
        </p:sp>
      </p:grpSp>
      <p:grpSp>
        <p:nvGrpSpPr>
          <p:cNvPr id="18" name="组合 17"/>
          <p:cNvGrpSpPr/>
          <p:nvPr/>
        </p:nvGrpSpPr>
        <p:grpSpPr>
          <a:xfrm>
            <a:off x="9235465" y="4351366"/>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64" name="组合 63"/>
          <p:cNvGrpSpPr/>
          <p:nvPr/>
        </p:nvGrpSpPr>
        <p:grpSpPr>
          <a:xfrm>
            <a:off x="1076008" y="1714500"/>
            <a:ext cx="10098405" cy="891540"/>
            <a:chOff x="1388" y="3934"/>
            <a:chExt cx="15903" cy="1404"/>
          </a:xfrm>
        </p:grpSpPr>
        <p:pic>
          <p:nvPicPr>
            <p:cNvPr id="65" name="图片 64" descr="无序号考点3字以上"/>
            <p:cNvPicPr>
              <a:picLocks noChangeAspect="1"/>
            </p:cNvPicPr>
            <p:nvPr/>
          </p:nvPicPr>
          <p:blipFill>
            <a:blip r:embed="rId3"/>
            <a:stretch>
              <a:fillRect/>
            </a:stretch>
          </p:blipFill>
          <p:spPr>
            <a:xfrm>
              <a:off x="1388" y="4017"/>
              <a:ext cx="1740" cy="879"/>
            </a:xfrm>
            <a:prstGeom prst="rect">
              <a:avLst/>
            </a:prstGeom>
          </p:spPr>
        </p:pic>
        <p:grpSp>
          <p:nvGrpSpPr>
            <p:cNvPr id="66" name="组合 65"/>
            <p:cNvGrpSpPr/>
            <p:nvPr/>
          </p:nvGrpSpPr>
          <p:grpSpPr>
            <a:xfrm>
              <a:off x="1570" y="3934"/>
              <a:ext cx="15721" cy="1404"/>
              <a:chOff x="1457" y="3934"/>
              <a:chExt cx="15721" cy="1404"/>
            </a:xfrm>
          </p:grpSpPr>
          <p:sp>
            <p:nvSpPr>
              <p:cNvPr id="67" name="文本框 66"/>
              <p:cNvSpPr txBox="1"/>
              <p:nvPr/>
            </p:nvSpPr>
            <p:spPr>
              <a:xfrm>
                <a:off x="1457" y="4049"/>
                <a:ext cx="1558"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实验</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68" name="文本框 67"/>
              <p:cNvSpPr txBox="1"/>
              <p:nvPr/>
            </p:nvSpPr>
            <p:spPr>
              <a:xfrm>
                <a:off x="3536" y="3934"/>
                <a:ext cx="13642" cy="1404"/>
              </a:xfrm>
              <a:prstGeom prst="rect">
                <a:avLst/>
              </a:prstGeom>
              <a:noFill/>
            </p:spPr>
            <p:txBody>
              <a:bodyPr wrap="square" rtlCol="0">
                <a:spAutoFit/>
              </a:bodyPr>
              <a:p>
                <a:pPr>
                  <a:lnSpc>
                    <a:spcPct val="100000"/>
                  </a:lnSpc>
                </a:pPr>
                <a:r>
                  <a:rPr lang="zh-CN" sz="2800" dirty="0">
                    <a:latin typeface="黑体" panose="02010609060101010101" pitchFamily="49" charset="-122"/>
                    <a:ea typeface="黑体" panose="02010609060101010101" pitchFamily="49" charset="-122"/>
                    <a:cs typeface="Times New Roman" panose="02020603050405020304" pitchFamily="18" charset="0"/>
                  </a:rPr>
                  <a:t>探究物体的动能与哪些因素有关</a:t>
                </a:r>
                <a:r>
                  <a:rPr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省卷7考，昆明卷必考，曲靖卷4考)</a:t>
                </a:r>
                <a:endParaRPr sz="2400" dirty="0">
                  <a:latin typeface="Times New Roman" panose="02020603050405020304" pitchFamily="18" charset="0"/>
                  <a:cs typeface="Times New Roman" panose="02020603050405020304" pitchFamily="18" charset="0"/>
                </a:endParaRPr>
              </a:p>
            </p:txBody>
          </p:sp>
        </p:grpSp>
      </p:grpSp>
      <p:sp>
        <p:nvSpPr>
          <p:cNvPr id="100" name="文本框 99"/>
          <p:cNvSpPr txBox="1"/>
          <p:nvPr/>
        </p:nvSpPr>
        <p:spPr>
          <a:xfrm>
            <a:off x="943928" y="3411220"/>
            <a:ext cx="7442200" cy="2861310"/>
          </a:xfrm>
          <a:prstGeom prst="rect">
            <a:avLst/>
          </a:prstGeom>
          <a:noFill/>
          <a:ln w="9525">
            <a:noFill/>
          </a:ln>
        </p:spPr>
        <p:txBody>
          <a:bodyPr wrap="square">
            <a:spAutoFit/>
          </a:bodyPr>
          <a:p>
            <a:pPr indent="0">
              <a:lnSpc>
                <a:spcPct val="150000"/>
              </a:lnSpc>
            </a:pPr>
            <a:r>
              <a:rPr lang="zh-CN" sz="2400" b="0">
                <a:ea typeface="黑体" panose="02010609060101010101" pitchFamily="49" charset="-122"/>
              </a:rPr>
              <a:t>【设计与进行实验】</a:t>
            </a:r>
            <a:r>
              <a:rPr lang="en-US" sz="2400" b="0">
                <a:latin typeface="Times New Roman" panose="02020603050405020304" pitchFamily="18" charset="0"/>
                <a:ea typeface="宋体" panose="02010600030101010101" pitchFamily="2" charset="-122"/>
              </a:rPr>
              <a:t>1. </a:t>
            </a:r>
            <a:r>
              <a:rPr lang="zh-CN" sz="2400" b="0">
                <a:ea typeface="宋体" panose="02010600030101010101" pitchFamily="2" charset="-122"/>
              </a:rPr>
              <a:t>实验装置</a:t>
            </a:r>
            <a:r>
              <a:rPr lang="en-US" sz="2400" b="0">
                <a:latin typeface="Times New Roman" panose="02020603050405020304" pitchFamily="18" charset="0"/>
                <a:ea typeface="宋体" panose="02010600030101010101" pitchFamily="2" charset="-122"/>
              </a:rPr>
              <a:t>2. </a:t>
            </a:r>
            <a:r>
              <a:rPr lang="zh-CN" sz="2400" b="0">
                <a:ea typeface="宋体" panose="02010600030101010101" pitchFamily="2" charset="-122"/>
              </a:rPr>
              <a:t>实验研究的对象</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研究的是</a:t>
            </a:r>
            <a:r>
              <a:rPr lang="zh-CN" sz="2400" b="0" u="sng">
                <a:ea typeface="宋体" panose="02010600030101010101" pitchFamily="2" charset="-122"/>
              </a:rPr>
              <a:t>钢球的动能</a:t>
            </a:r>
            <a:r>
              <a:rPr lang="en-US" sz="2400" b="0">
                <a:latin typeface="Times New Roman" panose="02020603050405020304" pitchFamily="18" charset="0"/>
                <a:ea typeface="宋体" panose="02010600030101010101" pitchFamily="2" charset="-122"/>
              </a:rPr>
              <a:t>)3. </a:t>
            </a:r>
            <a:r>
              <a:rPr lang="zh-CN" sz="2400" b="0">
                <a:ea typeface="宋体" panose="02010600030101010101" pitchFamily="2" charset="-122"/>
              </a:rPr>
              <a:t>使钢球获得动能的操作方法</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将钢球由某一高度静止释放，重力势能转化为</a:t>
            </a:r>
            <a:r>
              <a:rPr lang="zh-CN" sz="2400" b="0" u="sng">
                <a:ea typeface="宋体" panose="02010600030101010101" pitchFamily="2" charset="-122"/>
              </a:rPr>
              <a:t>动能</a:t>
            </a:r>
            <a:r>
              <a:rPr lang="en-US" sz="2400" b="0">
                <a:latin typeface="Times New Roman" panose="02020603050405020304" pitchFamily="18" charset="0"/>
                <a:ea typeface="宋体" panose="02010600030101010101" pitchFamily="2" charset="-122"/>
              </a:rPr>
              <a:t>)</a:t>
            </a:r>
            <a:endParaRPr lang="zh-CN" altLang="en-US"/>
          </a:p>
        </p:txBody>
      </p:sp>
      <p:pic>
        <p:nvPicPr>
          <p:cNvPr id="2" name="图片 -2147482351"/>
          <p:cNvPicPr>
            <a:picLocks noChangeAspect="1"/>
          </p:cNvPicPr>
          <p:nvPr/>
        </p:nvPicPr>
        <p:blipFill>
          <a:blip r:embed="rId4"/>
          <a:stretch>
            <a:fillRect/>
          </a:stretch>
        </p:blipFill>
        <p:spPr>
          <a:xfrm>
            <a:off x="4527233" y="3502025"/>
            <a:ext cx="3960495" cy="1059815"/>
          </a:xfrm>
          <a:prstGeom prst="rect">
            <a:avLst/>
          </a:prstGeom>
          <a:noFill/>
          <a:ln w="9525">
            <a:noFill/>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8223" y="731520"/>
            <a:ext cx="10114280" cy="563118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4. </a:t>
            </a:r>
            <a:r>
              <a:rPr lang="zh-CN" sz="2400" b="0">
                <a:ea typeface="宋体" panose="02010600030101010101" pitchFamily="2" charset="-122"/>
              </a:rPr>
              <a:t>让钢球从同一位置处释放的目的</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控制钢球到达水平面的速度</a:t>
            </a:r>
            <a:r>
              <a:rPr lang="zh-CN" sz="2400" b="0" u="sng">
                <a:ea typeface="宋体" panose="02010600030101010101" pitchFamily="2" charset="-122"/>
              </a:rPr>
              <a:t>相同</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[2013.22(3)</a:t>
            </a:r>
            <a:r>
              <a:rPr lang="zh-CN" sz="2400" b="0">
                <a:cs typeface="仿宋_GB2312" charset="0"/>
              </a:rPr>
              <a:t>第</a:t>
            </a:r>
            <a:r>
              <a:rPr lang="en-US" sz="2400" b="0">
                <a:latin typeface="Times New Roman" panose="02020603050405020304" pitchFamily="18" charset="0"/>
                <a:cs typeface="仿宋_GB2312" charset="0"/>
              </a:rPr>
              <a:t>1</a:t>
            </a:r>
            <a:r>
              <a:rPr lang="zh-CN" sz="2400" b="0">
                <a:cs typeface="仿宋_GB2312" charset="0"/>
              </a:rPr>
              <a:t>空</a:t>
            </a:r>
            <a:r>
              <a:rPr lang="en-US" sz="2400" b="0">
                <a:latin typeface="Times New Roman" panose="02020603050405020304" pitchFamily="18" charset="0"/>
                <a:cs typeface="仿宋_GB2312" charset="0"/>
              </a:rPr>
              <a:t>]</a:t>
            </a:r>
            <a:r>
              <a:rPr lang="en-US" sz="2400" b="0">
                <a:latin typeface="Times New Roman" panose="02020603050405020304" pitchFamily="18" charset="0"/>
                <a:ea typeface="宋体" panose="02010600030101010101" pitchFamily="2" charset="-122"/>
              </a:rPr>
              <a:t>5. </a:t>
            </a:r>
            <a:r>
              <a:rPr lang="zh-CN" sz="2400" b="0">
                <a:ea typeface="宋体" panose="02010600030101010101" pitchFamily="2" charset="-122"/>
              </a:rPr>
              <a:t>让质量相同的钢球从不同高度静止释放的目的</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改变钢球到达水平面的</a:t>
            </a:r>
            <a:r>
              <a:rPr lang="zh-CN" sz="2400" b="0" u="sng">
                <a:ea typeface="宋体" panose="02010600030101010101" pitchFamily="2" charset="-122"/>
              </a:rPr>
              <a:t>速度</a:t>
            </a:r>
            <a:r>
              <a:rPr lang="en-US" sz="2400" b="0">
                <a:latin typeface="Times New Roman" panose="02020603050405020304" pitchFamily="18" charset="0"/>
                <a:ea typeface="宋体" panose="02010600030101010101" pitchFamily="2" charset="-122"/>
              </a:rPr>
              <a:t>)6. </a:t>
            </a:r>
            <a:r>
              <a:rPr lang="zh-CN" sz="2400" b="0">
                <a:ea typeface="宋体" panose="02010600030101010101" pitchFamily="2" charset="-122"/>
              </a:rPr>
              <a:t>转换法的应用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通过木块被撞击后</a:t>
            </a:r>
            <a:r>
              <a:rPr lang="zh-CN" sz="2400" b="0" u="sng">
                <a:ea typeface="宋体" panose="02010600030101010101" pitchFamily="2" charset="-122"/>
              </a:rPr>
              <a:t>移动的距离</a:t>
            </a:r>
            <a:r>
              <a:rPr lang="zh-CN" sz="2400" b="0">
                <a:ea typeface="宋体" panose="02010600030101010101" pitchFamily="2" charset="-122"/>
              </a:rPr>
              <a:t>反映钢球动能的大小</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[2016.21(1)]</a:t>
            </a:r>
            <a:r>
              <a:rPr lang="en-US" sz="2400" b="0">
                <a:latin typeface="Times New Roman" panose="02020603050405020304" pitchFamily="18" charset="0"/>
                <a:ea typeface="宋体" panose="02010600030101010101" pitchFamily="2" charset="-122"/>
              </a:rPr>
              <a:t>7. </a:t>
            </a:r>
            <a:r>
              <a:rPr lang="zh-CN" sz="2400" b="0">
                <a:ea typeface="宋体" panose="02010600030101010101" pitchFamily="2" charset="-122"/>
              </a:rPr>
              <a:t>控制变量法</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探究动能大小与速度的关系</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控制钢球的质量不变，改变钢球的速度，即让两个质量</a:t>
            </a:r>
            <a:r>
              <a:rPr lang="zh-CN" sz="2400" b="0" u="sng">
                <a:ea typeface="宋体" panose="02010600030101010101" pitchFamily="2" charset="-122"/>
              </a:rPr>
              <a:t>相同的钢球</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同一个钢球</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从斜面上的</a:t>
            </a:r>
            <a:r>
              <a:rPr lang="zh-CN" sz="2400" b="0" u="sng">
                <a:ea typeface="宋体" panose="02010600030101010101" pitchFamily="2" charset="-122"/>
              </a:rPr>
              <a:t>不同高度</a:t>
            </a:r>
            <a:r>
              <a:rPr lang="zh-CN" sz="2400" b="0">
                <a:ea typeface="宋体" panose="02010600030101010101" pitchFamily="2" charset="-122"/>
              </a:rPr>
              <a:t>由静止释放</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[2016.21(2)</a:t>
            </a:r>
            <a:r>
              <a:rPr lang="zh-CN" sz="2400" b="0">
                <a:cs typeface="仿宋_GB2312" charset="0"/>
              </a:rPr>
              <a:t>，</a:t>
            </a:r>
            <a:r>
              <a:rPr lang="en-US" sz="2400" b="0">
                <a:latin typeface="Times New Roman" panose="02020603050405020304" pitchFamily="18" charset="0"/>
                <a:cs typeface="仿宋_GB2312" charset="0"/>
              </a:rPr>
              <a:t>2013.22(3)]</a:t>
            </a:r>
            <a:endParaRPr lang="zh-CN" alt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8223" y="1018540"/>
            <a:ext cx="10114280"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探究动能大小与质量的关系</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控制钢球的速度相同，改变钢球的质量，即让质量</a:t>
            </a:r>
            <a:r>
              <a:rPr lang="zh-CN" sz="2400" b="0" u="sng">
                <a:ea typeface="宋体" panose="02010600030101010101" pitchFamily="2" charset="-122"/>
              </a:rPr>
              <a:t>不同的钢球从斜面上同一高度</a:t>
            </a:r>
            <a:r>
              <a:rPr lang="zh-CN" sz="2400" b="0">
                <a:ea typeface="宋体" panose="02010600030101010101" pitchFamily="2" charset="-122"/>
              </a:rPr>
              <a:t>由静止释放</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[2016.21(3)</a:t>
            </a:r>
            <a:r>
              <a:rPr lang="zh-CN" sz="2400" b="0">
                <a:cs typeface="仿宋_GB2312" charset="0"/>
              </a:rPr>
              <a:t>，</a:t>
            </a:r>
            <a:r>
              <a:rPr lang="en-US" sz="2400" b="0">
                <a:latin typeface="Times New Roman" panose="02020603050405020304" pitchFamily="18" charset="0"/>
                <a:cs typeface="仿宋_GB2312" charset="0"/>
              </a:rPr>
              <a:t>2013.22(1)]</a:t>
            </a:r>
            <a:r>
              <a:rPr lang="zh-CN" sz="2400" b="0">
                <a:ea typeface="黑体" panose="02010609060101010101" pitchFamily="49" charset="-122"/>
              </a:rPr>
              <a:t>【分析数据和现象、总结结论】</a:t>
            </a:r>
            <a:r>
              <a:rPr lang="en-US" sz="2400" b="0">
                <a:latin typeface="Times New Roman" panose="02020603050405020304" pitchFamily="18" charset="0"/>
                <a:ea typeface="宋体" panose="02010600030101010101" pitchFamily="2" charset="-122"/>
              </a:rPr>
              <a:t>8. </a:t>
            </a:r>
            <a:r>
              <a:rPr lang="zh-CN" sz="2400" b="0">
                <a:ea typeface="宋体" panose="02010600030101010101" pitchFamily="2" charset="-122"/>
              </a:rPr>
              <a:t>根据实验现象，总结实验结论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质量相同的物体，运动的速度</a:t>
            </a:r>
            <a:r>
              <a:rPr lang="zh-CN" sz="2400" b="0" u="sng">
                <a:ea typeface="宋体" panose="02010600030101010101" pitchFamily="2" charset="-122"/>
              </a:rPr>
              <a:t>越大</a:t>
            </a:r>
            <a:r>
              <a:rPr lang="zh-CN" sz="2400" b="0">
                <a:ea typeface="宋体" panose="02010600030101010101" pitchFamily="2" charset="-122"/>
              </a:rPr>
              <a:t>，它的动能越大；运动速度相同的物体，质量越大，它的动能也</a:t>
            </a:r>
            <a:r>
              <a:rPr lang="zh-CN" sz="2400" b="0" u="sng">
                <a:ea typeface="宋体" panose="02010600030101010101" pitchFamily="2" charset="-122"/>
              </a:rPr>
              <a:t>越大</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[2013.22(2)]</a:t>
            </a:r>
            <a:r>
              <a:rPr lang="zh-CN" sz="2400" b="0">
                <a:ea typeface="黑体" panose="02010609060101010101" pitchFamily="49" charset="-122"/>
              </a:rPr>
              <a:t>【交流与反思】</a:t>
            </a:r>
            <a:r>
              <a:rPr lang="en-US" sz="2400" b="0">
                <a:latin typeface="Times New Roman" panose="02020603050405020304" pitchFamily="18" charset="0"/>
                <a:ea typeface="宋体" panose="02010600030101010101" pitchFamily="2" charset="-122"/>
              </a:rPr>
              <a:t>9. </a:t>
            </a:r>
            <a:r>
              <a:rPr lang="zh-CN" sz="2400" b="0">
                <a:ea typeface="宋体" panose="02010600030101010101" pitchFamily="2" charset="-122"/>
              </a:rPr>
              <a:t>同一木块在水平面运动时滑动摩擦力的大小变化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摩擦力大小</a:t>
            </a:r>
            <a:r>
              <a:rPr lang="zh-CN" sz="2400" b="0" u="sng">
                <a:ea typeface="宋体" panose="02010600030101010101" pitchFamily="2" charset="-122"/>
              </a:rPr>
              <a:t>不变</a:t>
            </a:r>
            <a:r>
              <a:rPr lang="en-US" sz="2400" b="0">
                <a:latin typeface="Times New Roman" panose="02020603050405020304" pitchFamily="18" charset="0"/>
                <a:ea typeface="宋体" panose="02010600030101010101" pitchFamily="2" charset="-122"/>
              </a:rPr>
              <a:t>)10. </a:t>
            </a:r>
            <a:r>
              <a:rPr lang="zh-CN" sz="2400" b="0">
                <a:ea typeface="宋体" panose="02010600030101010101" pitchFamily="2" charset="-122"/>
              </a:rPr>
              <a:t>钢球在水平面上不能立即停下是因为钢球具有</a:t>
            </a:r>
            <a:r>
              <a:rPr lang="zh-CN" sz="2400" b="0" u="sng">
                <a:ea typeface="宋体" panose="02010600030101010101" pitchFamily="2" charset="-122"/>
              </a:rPr>
              <a:t>惯性</a:t>
            </a:r>
            <a:r>
              <a:rPr lang="zh-CN" sz="2400" b="0">
                <a:ea typeface="宋体" panose="02010600030101010101" pitchFamily="2" charset="-122"/>
              </a:rPr>
              <a:t>，木块在水平面上最终会停下来是因为受到</a:t>
            </a:r>
            <a:r>
              <a:rPr lang="zh-CN" sz="2400" b="0" u="sng">
                <a:ea typeface="宋体" panose="02010600030101010101" pitchFamily="2" charset="-122"/>
              </a:rPr>
              <a:t>摩擦力</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阻力</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的作用</a:t>
            </a:r>
            <a:r>
              <a:rPr lang="en-US" sz="2400" b="0">
                <a:latin typeface="Times New Roman" panose="02020603050405020304" pitchFamily="18" charset="0"/>
                <a:cs typeface="仿宋_GB2312" charset="0"/>
              </a:rPr>
              <a:t>[2016.21(4)</a:t>
            </a:r>
            <a:r>
              <a:rPr lang="zh-CN" sz="2400" b="0">
                <a:cs typeface="仿宋_GB2312" charset="0"/>
              </a:rPr>
              <a:t>第</a:t>
            </a:r>
            <a:r>
              <a:rPr lang="en-US" sz="2400" b="0">
                <a:latin typeface="Times New Roman" panose="02020603050405020304" pitchFamily="18" charset="0"/>
                <a:cs typeface="仿宋_GB2312" charset="0"/>
              </a:rPr>
              <a:t>1</a:t>
            </a:r>
            <a:r>
              <a:rPr lang="zh-CN" sz="2400" b="0">
                <a:cs typeface="仿宋_GB2312" charset="0"/>
              </a:rPr>
              <a:t>空</a:t>
            </a:r>
            <a:r>
              <a:rPr lang="en-US" sz="2400" b="0">
                <a:latin typeface="Times New Roman" panose="02020603050405020304" pitchFamily="18" charset="0"/>
                <a:cs typeface="仿宋_GB2312" charset="0"/>
              </a:rPr>
              <a:t>]</a:t>
            </a:r>
            <a:endParaRPr lang="zh-CN" alt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66788" y="1588135"/>
            <a:ext cx="10114280"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11. </a:t>
            </a:r>
            <a:r>
              <a:rPr lang="zh-CN" sz="2400" b="0">
                <a:ea typeface="宋体" panose="02010600030101010101" pitchFamily="2" charset="-122"/>
              </a:rPr>
              <a:t>木块移动过程中不受阻力</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水平面绝对光滑</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，木块的运动状态</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做</a:t>
            </a:r>
            <a:r>
              <a:rPr lang="zh-CN" sz="2400" b="0" u="sng">
                <a:ea typeface="宋体" panose="02010600030101010101" pitchFamily="2" charset="-122"/>
              </a:rPr>
              <a:t>匀速直线运动</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[2016.21(5)]</a:t>
            </a:r>
            <a:r>
              <a:rPr lang="en-US" sz="2400" b="0">
                <a:latin typeface="Times New Roman" panose="02020603050405020304" pitchFamily="18" charset="0"/>
                <a:ea typeface="宋体" panose="02010600030101010101" pitchFamily="2" charset="-122"/>
              </a:rPr>
              <a:t>12. </a:t>
            </a:r>
            <a:r>
              <a:rPr lang="zh-CN" sz="2400" b="0">
                <a:ea typeface="宋体" panose="02010600030101010101" pitchFamily="2" charset="-122"/>
              </a:rPr>
              <a:t>钢球从斜面由静止滚下机械能的转化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重力势能转化为动能</a:t>
            </a:r>
            <a:r>
              <a:rPr lang="en-US" sz="2400" b="0">
                <a:latin typeface="Times New Roman" panose="02020603050405020304" pitchFamily="18" charset="0"/>
                <a:ea typeface="宋体" panose="02010600030101010101" pitchFamily="2" charset="-122"/>
              </a:rPr>
              <a:t>)13. </a:t>
            </a:r>
            <a:r>
              <a:rPr lang="zh-CN" sz="2400" b="0">
                <a:ea typeface="宋体" panose="02010600030101010101" pitchFamily="2" charset="-122"/>
              </a:rPr>
              <a:t>实验中能量的转化：</a:t>
            </a: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钢球从斜面由静止滚下，下落过程中将重力势能转化为动能和内能；</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钢球随物块一起在水平面运动直至静止过程中，将机械能转化为内能</a:t>
            </a:r>
            <a:r>
              <a:rPr lang="en-US" sz="2400" b="0">
                <a:latin typeface="Times New Roman" panose="02020603050405020304" pitchFamily="18" charset="0"/>
                <a:cs typeface="仿宋_GB2312" charset="0"/>
              </a:rPr>
              <a:t>[2016.21(4)</a:t>
            </a:r>
            <a:r>
              <a:rPr lang="zh-CN" sz="2400" b="0">
                <a:cs typeface="仿宋_GB2312" charset="0"/>
              </a:rPr>
              <a:t>第</a:t>
            </a:r>
            <a:r>
              <a:rPr lang="en-US" sz="2400" b="0">
                <a:latin typeface="Times New Roman" panose="02020603050405020304" pitchFamily="18" charset="0"/>
                <a:cs typeface="仿宋_GB2312" charset="0"/>
              </a:rPr>
              <a:t>2</a:t>
            </a:r>
            <a:r>
              <a:rPr lang="zh-CN" sz="2400" b="0">
                <a:cs typeface="仿宋_GB2312" charset="0"/>
              </a:rPr>
              <a:t>空</a:t>
            </a:r>
            <a:r>
              <a:rPr lang="en-US" sz="2400" b="0">
                <a:latin typeface="Times New Roman" panose="02020603050405020304" pitchFamily="18" charset="0"/>
                <a:cs typeface="仿宋_GB2312" charset="0"/>
              </a:rPr>
              <a:t>]</a:t>
            </a:r>
            <a:r>
              <a:rPr lang="en-US" sz="2400" b="0">
                <a:latin typeface="Times New Roman" panose="02020603050405020304" pitchFamily="18" charset="0"/>
                <a:ea typeface="宋体" panose="02010600030101010101" pitchFamily="2" charset="-122"/>
              </a:rPr>
              <a:t>14. </a:t>
            </a:r>
            <a:r>
              <a:rPr lang="zh-CN" sz="2400" b="0">
                <a:ea typeface="宋体" panose="02010600030101010101" pitchFamily="2" charset="-122"/>
              </a:rPr>
              <a:t>实验改进</a:t>
            </a:r>
            <a:endParaRPr lang="zh-CN" alt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95998" y="1311275"/>
            <a:ext cx="10114280" cy="452310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防止木块被撞后滑出木板</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换质量更大的木块，换质量较小的钢球，换较长的木板</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注意更换所有木块</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不用木块，在桌面上铺一条毛巾，用钢球在毛巾表面</a:t>
            </a:r>
            <a:r>
              <a:rPr lang="zh-CN" sz="2400" b="0" u="sng">
                <a:ea typeface="宋体" panose="02010600030101010101" pitchFamily="2" charset="-122"/>
              </a:rPr>
              <a:t>滚动的距离来反映动能的大小</a:t>
            </a:r>
            <a:r>
              <a:rPr lang="en-US" sz="2400" b="0">
                <a:latin typeface="Times New Roman" panose="02020603050405020304" pitchFamily="18" charset="0"/>
                <a:ea typeface="宋体" panose="02010600030101010101" pitchFamily="2" charset="-122"/>
              </a:rPr>
              <a:t>15. </a:t>
            </a:r>
            <a:r>
              <a:rPr lang="zh-CN" sz="2400" b="0">
                <a:ea typeface="宋体" panose="02010600030101010101" pitchFamily="2" charset="-122"/>
              </a:rPr>
              <a:t>生活中的应用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超载、超速的危害</a:t>
            </a:r>
            <a:r>
              <a:rPr lang="en-US" sz="2400" b="0">
                <a:latin typeface="Times New Roman" panose="02020603050405020304" pitchFamily="18" charset="0"/>
                <a:ea typeface="宋体" panose="02010600030101010101" pitchFamily="2" charset="-122"/>
              </a:rPr>
              <a:t>)</a:t>
            </a:r>
            <a:r>
              <a:rPr lang="zh-CN" sz="2400" b="0">
                <a:ea typeface="黑体" panose="02010609060101010101" pitchFamily="49" charset="-122"/>
              </a:rPr>
              <a:t>实验结论：</a:t>
            </a:r>
            <a:r>
              <a:rPr lang="zh-CN" sz="2400" b="0">
                <a:ea typeface="宋体" panose="02010600030101010101" pitchFamily="2" charset="-122"/>
              </a:rPr>
              <a:t>物体动能的大小与物体的质量和速度有关，质量相同的物体，运动的</a:t>
            </a:r>
            <a:r>
              <a:rPr lang="zh-CN" sz="2400" b="0" u="sng">
                <a:ea typeface="宋体" panose="02010600030101010101" pitchFamily="2" charset="-122"/>
              </a:rPr>
              <a:t>速度越大</a:t>
            </a:r>
            <a:r>
              <a:rPr lang="zh-CN" sz="2400" b="0">
                <a:ea typeface="宋体" panose="02010600030101010101" pitchFamily="2" charset="-122"/>
              </a:rPr>
              <a:t>，它的</a:t>
            </a:r>
            <a:r>
              <a:rPr lang="zh-CN" sz="2400" b="0" u="sng">
                <a:ea typeface="宋体" panose="02010600030101010101" pitchFamily="2" charset="-122"/>
              </a:rPr>
              <a:t>动能越大</a:t>
            </a:r>
            <a:r>
              <a:rPr lang="zh-CN" sz="2400" b="0">
                <a:ea typeface="宋体" panose="02010600030101010101" pitchFamily="2" charset="-122"/>
              </a:rPr>
              <a:t>；运动速度相同的物体，质量越大，它的动能也越大．</a:t>
            </a:r>
            <a:endParaRPr lang="zh-CN" alt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30028" y="1030005"/>
            <a:ext cx="4774565" cy="522605"/>
            <a:chOff x="6509" y="1650"/>
            <a:chExt cx="7519" cy="823"/>
          </a:xfrm>
        </p:grpSpPr>
        <p:pic>
          <p:nvPicPr>
            <p:cNvPr id="3" name="图片 2" descr="方框小标7字"/>
            <p:cNvPicPr>
              <a:picLocks noChangeAspect="1"/>
            </p:cNvPicPr>
            <p:nvPr/>
          </p:nvPicPr>
          <p:blipFill>
            <a:blip r:embed="rId1"/>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endParaRPr lang="zh-CN" altLang="en-US" sz="2800" b="1" spc="1900" dirty="0">
                <a:solidFill>
                  <a:srgbClr val="068A3D"/>
                </a:solidFill>
                <a:uFillTx/>
                <a:latin typeface="黑体" panose="02010609060101010101" pitchFamily="49" charset="-122"/>
                <a:ea typeface="黑体" panose="02010609060101010101" pitchFamily="49" charset="-122"/>
              </a:endParaRPr>
            </a:p>
          </p:txBody>
        </p:sp>
      </p:grpSp>
      <p:sp>
        <p:nvSpPr>
          <p:cNvPr id="11" name="矩形 10"/>
          <p:cNvSpPr/>
          <p:nvPr/>
        </p:nvSpPr>
        <p:spPr>
          <a:xfrm>
            <a:off x="5776590" y="5841484"/>
            <a:ext cx="868680" cy="368300"/>
          </a:xfrm>
          <a:prstGeom prst="rect">
            <a:avLst/>
          </a:prstGeom>
        </p:spPr>
        <p:txBody>
          <a:bodyPr wrap="none">
            <a:spAutoFit/>
          </a:bodyPr>
          <a:lstStyle/>
          <a:p>
            <a:r>
              <a:rPr lang="zh-CN" altLang="zh-CN" dirty="0"/>
              <a:t>例题图</a:t>
            </a:r>
            <a:endParaRPr lang="zh-CN" altLang="en-US" dirty="0"/>
          </a:p>
        </p:txBody>
      </p:sp>
      <p:sp>
        <p:nvSpPr>
          <p:cNvPr id="100" name="文本框 99"/>
          <p:cNvSpPr txBox="1"/>
          <p:nvPr/>
        </p:nvSpPr>
        <p:spPr>
          <a:xfrm>
            <a:off x="1325563" y="1697355"/>
            <a:ext cx="9591040" cy="2306955"/>
          </a:xfrm>
          <a:prstGeom prst="rect">
            <a:avLst/>
          </a:prstGeom>
          <a:noFill/>
          <a:ln w="9525">
            <a:noFill/>
          </a:ln>
        </p:spPr>
        <p:txBody>
          <a:bodyPr wrap="square">
            <a:spAutoFit/>
          </a:bodyPr>
          <a:p>
            <a:pPr indent="0" fontAlgn="auto">
              <a:lnSpc>
                <a:spcPct val="150000"/>
              </a:lnSpc>
            </a:pPr>
            <a:r>
              <a:rPr lang="zh-CN" sz="2400" b="0">
                <a:latin typeface="宋体" panose="02010600030101010101" pitchFamily="2" charset="-122"/>
                <a:ea typeface="宋体" panose="02010600030101010101" pitchFamily="2" charset="-122"/>
              </a:rPr>
              <a:t>例</a:t>
            </a:r>
            <a:r>
              <a:rPr lang="zh-CN" sz="2400" b="0">
                <a:ea typeface="宋体" panose="02010600030101010101" pitchFamily="2" charset="-122"/>
              </a:rPr>
              <a:t>　物体由于运动而具有的能，叫做动能．在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探究影响动能大小的因素</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实验中，如图甲、乙、丙所示，让质量</a:t>
            </a:r>
            <a:r>
              <a:rPr lang="en-US" sz="2400" b="0" i="1">
                <a:latin typeface="Times New Roman" panose="02020603050405020304" pitchFamily="18" charset="0"/>
                <a:ea typeface="宋体" panose="02010600030101010101" pitchFamily="2" charset="-122"/>
              </a:rPr>
              <a:t>m</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2</a:t>
            </a:r>
            <a:r>
              <a:rPr lang="en-US" sz="2400" b="0" i="1">
                <a:latin typeface="Times New Roman" panose="02020603050405020304" pitchFamily="18" charset="0"/>
                <a:ea typeface="宋体" panose="02010600030101010101" pitchFamily="2" charset="-122"/>
              </a:rPr>
              <a:t>m</a:t>
            </a:r>
            <a:r>
              <a:rPr lang="zh-CN" sz="2400" b="0">
                <a:ea typeface="宋体" panose="02010600030101010101" pitchFamily="2" charset="-122"/>
              </a:rPr>
              <a:t>的两个钢球分别从斜面上由静止滚下，钢球撞击放在水平木板上的木块，使木块滑动，虚线位置为木块滑动一段距离后停止的位置．</a:t>
            </a:r>
            <a:endParaRPr lang="zh-CN" altLang="en-US"/>
          </a:p>
        </p:txBody>
      </p:sp>
      <p:pic>
        <p:nvPicPr>
          <p:cNvPr id="5" name="图片 -2147482349"/>
          <p:cNvPicPr>
            <a:picLocks noChangeAspect="1"/>
          </p:cNvPicPr>
          <p:nvPr/>
        </p:nvPicPr>
        <p:blipFill>
          <a:blip r:embed="rId2"/>
          <a:stretch>
            <a:fillRect/>
          </a:stretch>
        </p:blipFill>
        <p:spPr>
          <a:xfrm>
            <a:off x="1827213" y="4343400"/>
            <a:ext cx="5780405" cy="1141730"/>
          </a:xfrm>
          <a:prstGeom prst="rect">
            <a:avLst/>
          </a:prstGeom>
          <a:noFill/>
          <a:ln w="9525">
            <a:noFill/>
          </a:ln>
        </p:spPr>
      </p:pic>
      <p:pic>
        <p:nvPicPr>
          <p:cNvPr id="6" name="图片 -2147482348"/>
          <p:cNvPicPr>
            <a:picLocks noChangeAspect="1"/>
          </p:cNvPicPr>
          <p:nvPr/>
        </p:nvPicPr>
        <p:blipFill>
          <a:blip r:embed="rId3"/>
          <a:stretch>
            <a:fillRect/>
          </a:stretch>
        </p:blipFill>
        <p:spPr>
          <a:xfrm>
            <a:off x="7941628" y="4343400"/>
            <a:ext cx="2548255" cy="1141095"/>
          </a:xfrm>
          <a:prstGeom prst="rect">
            <a:avLst/>
          </a:prstGeom>
          <a:noFill/>
          <a:ln w="9525">
            <a:noFill/>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5"/>
          <p:cNvGrpSpPr/>
          <p:nvPr/>
        </p:nvGrpSpPr>
        <p:grpSpPr>
          <a:xfrm>
            <a:off x="966179" y="870926"/>
            <a:ext cx="2411412" cy="460375"/>
            <a:chOff x="1007" y="5038"/>
            <a:chExt cx="3796" cy="725"/>
          </a:xfrm>
        </p:grpSpPr>
        <p:pic>
          <p:nvPicPr>
            <p:cNvPr id="23" name="图片 2" descr="48"/>
            <p:cNvPicPr>
              <a:picLocks noChangeAspect="1"/>
            </p:cNvPicPr>
            <p:nvPr/>
          </p:nvPicPr>
          <p:blipFill>
            <a:blip r:embed="rId1"/>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2"/>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基础训练</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884873" y="1329055"/>
            <a:ext cx="10260965"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该实验所探究物体的动能是指</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木块</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钢球</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斜面</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的动能，该实验物体的速度是指钢球从斜面上由静止滚下与木块即将碰撞时的速度，它是通过</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高度</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质量</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来改变的．</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实验通过观察木块被钢球推动</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的大小，可比较出钢球对木块</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的多少，从而判断钢球动能的大小，这种研究问题的方法叫</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．若不用木块，在桌面上铺一条毛巾，</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可以</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不可以</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用钢球在毛巾表面滚动的距离来体现．</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将钢球放在同一斜面上不同高度处由静止释放，第一次实验的情景如图甲所示，在进行第二次实验前，应先将撞出的木块</a:t>
            </a:r>
            <a:r>
              <a:rPr lang="en-US" sz="2400" b="0">
                <a:latin typeface="Times New Roman" panose="02020603050405020304" pitchFamily="18" charset="0"/>
                <a:ea typeface="宋体" panose="02010600030101010101" pitchFamily="2" charset="-122"/>
              </a:rPr>
              <a:t>______________</a:t>
            </a:r>
            <a:r>
              <a:rPr lang="zh-CN" sz="2400" b="0">
                <a:ea typeface="宋体" panose="02010600030101010101" pitchFamily="2" charset="-122"/>
              </a:rPr>
              <a:t>．</a:t>
            </a:r>
            <a:endParaRPr lang="zh-CN" altLang="en-US"/>
          </a:p>
        </p:txBody>
      </p:sp>
      <p:sp>
        <p:nvSpPr>
          <p:cNvPr id="5" name="文本框 4"/>
          <p:cNvSpPr txBox="1"/>
          <p:nvPr/>
        </p:nvSpPr>
        <p:spPr>
          <a:xfrm>
            <a:off x="5451158" y="1421130"/>
            <a:ext cx="12896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钢球</a:t>
            </a:r>
            <a:endParaRPr lang="zh-CN" altLang="en-US"/>
          </a:p>
        </p:txBody>
      </p:sp>
      <p:sp>
        <p:nvSpPr>
          <p:cNvPr id="6" name="文本框 5"/>
          <p:cNvSpPr txBox="1"/>
          <p:nvPr/>
        </p:nvSpPr>
        <p:spPr>
          <a:xfrm>
            <a:off x="3006408" y="2533015"/>
            <a:ext cx="8890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高度</a:t>
            </a:r>
            <a:endParaRPr lang="zh-CN" altLang="en-US"/>
          </a:p>
        </p:txBody>
      </p:sp>
      <p:sp>
        <p:nvSpPr>
          <p:cNvPr id="7" name="文本框 6"/>
          <p:cNvSpPr txBox="1"/>
          <p:nvPr/>
        </p:nvSpPr>
        <p:spPr>
          <a:xfrm>
            <a:off x="5507673" y="3127375"/>
            <a:ext cx="10185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距离</a:t>
            </a:r>
            <a:endParaRPr lang="zh-CN" altLang="en-US"/>
          </a:p>
        </p:txBody>
      </p:sp>
      <p:sp>
        <p:nvSpPr>
          <p:cNvPr id="8" name="文本框 7"/>
          <p:cNvSpPr txBox="1"/>
          <p:nvPr/>
        </p:nvSpPr>
        <p:spPr>
          <a:xfrm>
            <a:off x="1200468" y="3660140"/>
            <a:ext cx="1409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做功</a:t>
            </a:r>
            <a:endParaRPr lang="zh-CN" altLang="en-US"/>
          </a:p>
        </p:txBody>
      </p:sp>
      <p:sp>
        <p:nvSpPr>
          <p:cNvPr id="9" name="文本框 8"/>
          <p:cNvSpPr txBox="1"/>
          <p:nvPr/>
        </p:nvSpPr>
        <p:spPr>
          <a:xfrm>
            <a:off x="1056958" y="4192270"/>
            <a:ext cx="15303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转换法</a:t>
            </a:r>
            <a:endParaRPr lang="zh-CN" altLang="en-US"/>
          </a:p>
        </p:txBody>
      </p:sp>
      <p:sp>
        <p:nvSpPr>
          <p:cNvPr id="10" name="文本框 9"/>
          <p:cNvSpPr txBox="1"/>
          <p:nvPr/>
        </p:nvSpPr>
        <p:spPr>
          <a:xfrm>
            <a:off x="7560628" y="4192270"/>
            <a:ext cx="1343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可以</a:t>
            </a:r>
            <a:endParaRPr lang="zh-CN" altLang="en-US"/>
          </a:p>
        </p:txBody>
      </p:sp>
      <p:sp>
        <p:nvSpPr>
          <p:cNvPr id="12" name="文本框 11"/>
          <p:cNvSpPr txBox="1"/>
          <p:nvPr/>
        </p:nvSpPr>
        <p:spPr>
          <a:xfrm>
            <a:off x="7847013" y="5860415"/>
            <a:ext cx="22936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移回到原处</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2038" y="1623695"/>
            <a:ext cx="10207625"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让不同质量的两个钢球从同一高度滚下的目的是两球到达水平面时，具有相同的</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(5)</a:t>
            </a:r>
            <a:r>
              <a:rPr lang="zh-CN" sz="2400" b="0">
                <a:ea typeface="宋体" panose="02010600030101010101" pitchFamily="2" charset="-122"/>
              </a:rPr>
              <a:t>比较</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两图进行的实验，可以探究钢球动能大小与速度的关系．</a:t>
            </a:r>
            <a:r>
              <a:rPr lang="en-US" sz="2400" b="0">
                <a:latin typeface="Times New Roman" panose="02020603050405020304" pitchFamily="18" charset="0"/>
                <a:ea typeface="宋体" panose="02010600030101010101" pitchFamily="2" charset="-122"/>
              </a:rPr>
              <a:t>(6)</a:t>
            </a:r>
            <a:r>
              <a:rPr lang="zh-CN" sz="2400" b="0">
                <a:ea typeface="宋体" panose="02010600030101010101" pitchFamily="2" charset="-122"/>
              </a:rPr>
              <a:t>比较甲、丙两图进行的实验，探究的是动能与</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的关系，得出的结论是</a:t>
            </a:r>
            <a:r>
              <a:rPr lang="en-US" sz="2400" b="0">
                <a:latin typeface="Times New Roman" panose="02020603050405020304" pitchFamily="18" charset="0"/>
                <a:ea typeface="宋体" panose="02010600030101010101" pitchFamily="2" charset="-122"/>
              </a:rPr>
              <a:t>____________________________________</a:t>
            </a:r>
            <a:r>
              <a:rPr lang="zh-CN" sz="2400" b="0">
                <a:ea typeface="宋体" panose="02010600030101010101" pitchFamily="2" charset="-122"/>
              </a:rPr>
              <a:t>．由此联想到高速公路限速牌上标明</a:t>
            </a:r>
            <a:r>
              <a:rPr lang="en-US" sz="2400" b="0">
                <a:latin typeface="Times New Roman" panose="02020603050405020304" pitchFamily="18" charset="0"/>
                <a:ea typeface="宋体" panose="02010600030101010101" pitchFamily="2" charset="-122"/>
              </a:rPr>
              <a:t>“120”</a:t>
            </a:r>
            <a:r>
              <a:rPr lang="zh-CN" sz="2400" b="0">
                <a:ea typeface="宋体" panose="02010600030101010101" pitchFamily="2" charset="-122"/>
              </a:rPr>
              <a:t>和</a:t>
            </a:r>
            <a:r>
              <a:rPr lang="en-US" sz="2400" b="0">
                <a:latin typeface="Times New Roman" panose="02020603050405020304" pitchFamily="18" charset="0"/>
                <a:ea typeface="宋体" panose="02010600030101010101" pitchFamily="2" charset="-122"/>
              </a:rPr>
              <a:t>“100”</a:t>
            </a:r>
            <a:r>
              <a:rPr lang="zh-CN" sz="2400" b="0">
                <a:ea typeface="宋体" panose="02010600030101010101" pitchFamily="2" charset="-122"/>
              </a:rPr>
              <a:t>字样，</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大客车</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小轿车</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的限速应该是</a:t>
            </a:r>
            <a:r>
              <a:rPr lang="en-US" sz="2400" b="0">
                <a:latin typeface="Times New Roman" panose="02020603050405020304" pitchFamily="18" charset="0"/>
                <a:ea typeface="宋体" panose="02010600030101010101" pitchFamily="2" charset="-122"/>
              </a:rPr>
              <a:t>100 km/h.</a:t>
            </a:r>
            <a:endParaRPr lang="zh-CN" altLang="en-US"/>
          </a:p>
        </p:txBody>
      </p:sp>
      <p:sp>
        <p:nvSpPr>
          <p:cNvPr id="2" name="文本框 1"/>
          <p:cNvSpPr txBox="1"/>
          <p:nvPr/>
        </p:nvSpPr>
        <p:spPr>
          <a:xfrm>
            <a:off x="2580958" y="2282825"/>
            <a:ext cx="10210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速度</a:t>
            </a:r>
            <a:endParaRPr lang="zh-CN" altLang="en-US"/>
          </a:p>
        </p:txBody>
      </p:sp>
      <p:sp>
        <p:nvSpPr>
          <p:cNvPr id="3" name="文本框 2"/>
          <p:cNvSpPr txBox="1"/>
          <p:nvPr/>
        </p:nvSpPr>
        <p:spPr>
          <a:xfrm>
            <a:off x="2200593" y="2865755"/>
            <a:ext cx="17849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甲、乙</a:t>
            </a:r>
            <a:endParaRPr lang="zh-CN" altLang="en-US"/>
          </a:p>
        </p:txBody>
      </p:sp>
      <p:sp>
        <p:nvSpPr>
          <p:cNvPr id="4" name="文本框 3"/>
          <p:cNvSpPr txBox="1"/>
          <p:nvPr/>
        </p:nvSpPr>
        <p:spPr>
          <a:xfrm>
            <a:off x="7765098" y="3378200"/>
            <a:ext cx="19183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质量</a:t>
            </a:r>
            <a:endParaRPr lang="zh-CN" altLang="en-US"/>
          </a:p>
        </p:txBody>
      </p:sp>
      <p:sp>
        <p:nvSpPr>
          <p:cNvPr id="5" name="文本框 4"/>
          <p:cNvSpPr txBox="1"/>
          <p:nvPr/>
        </p:nvSpPr>
        <p:spPr>
          <a:xfrm>
            <a:off x="2222500" y="3922713"/>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当速度一定时，质量越大，动能越大</a:t>
            </a:r>
            <a:endParaRPr lang="zh-CN" altLang="en-US"/>
          </a:p>
        </p:txBody>
      </p:sp>
      <p:sp>
        <p:nvSpPr>
          <p:cNvPr id="6" name="文本框 5"/>
          <p:cNvSpPr txBox="1"/>
          <p:nvPr/>
        </p:nvSpPr>
        <p:spPr>
          <a:xfrm>
            <a:off x="5316538" y="4455160"/>
            <a:ext cx="21469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大客车</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92188" y="1592580"/>
            <a:ext cx="10207625"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(7)</a:t>
            </a:r>
            <a:r>
              <a:rPr lang="zh-CN" sz="2400" b="0">
                <a:ea typeface="宋体" panose="02010600030101010101" pitchFamily="2" charset="-122"/>
              </a:rPr>
              <a:t>小丽根据乙、丙两图得出结论，物体的动能大小与质量有关，她的看法是否正确？</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正确</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错误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，理由是</a:t>
            </a:r>
            <a:r>
              <a:rPr lang="en-US" sz="2400" b="0">
                <a:latin typeface="Times New Roman" panose="02020603050405020304" pitchFamily="18" charset="0"/>
                <a:ea typeface="宋体" panose="02010600030101010101" pitchFamily="2" charset="-122"/>
              </a:rPr>
              <a:t>______________________________________________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(8)</a:t>
            </a:r>
            <a:r>
              <a:rPr lang="zh-CN" sz="2400" b="0">
                <a:ea typeface="宋体" panose="02010600030101010101" pitchFamily="2" charset="-122"/>
              </a:rPr>
              <a:t>钢球在水平面上不能立即停下，是因为钢球具有</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．木块最终会停下来是因为受到</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的作用．如果水平面绝对光滑，木块受到钢球撞击后将</a:t>
            </a:r>
            <a:r>
              <a:rPr lang="en-US" sz="2400" b="0">
                <a:latin typeface="Times New Roman" panose="02020603050405020304" pitchFamily="18" charset="0"/>
                <a:ea typeface="宋体" panose="02010600030101010101" pitchFamily="2" charset="-122"/>
              </a:rPr>
              <a:t>__________________________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能</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不能</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达到实验探究的目的．</a:t>
            </a:r>
            <a:endParaRPr lang="zh-CN" altLang="en-US"/>
          </a:p>
        </p:txBody>
      </p:sp>
      <p:sp>
        <p:nvSpPr>
          <p:cNvPr id="2" name="文本框 1"/>
          <p:cNvSpPr txBox="1"/>
          <p:nvPr/>
        </p:nvSpPr>
        <p:spPr>
          <a:xfrm>
            <a:off x="2800668" y="2275840"/>
            <a:ext cx="12496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错误</a:t>
            </a:r>
            <a:endParaRPr lang="zh-CN" altLang="en-US"/>
          </a:p>
        </p:txBody>
      </p:sp>
      <p:sp>
        <p:nvSpPr>
          <p:cNvPr id="3" name="文本框 2"/>
          <p:cNvSpPr txBox="1"/>
          <p:nvPr/>
        </p:nvSpPr>
        <p:spPr>
          <a:xfrm>
            <a:off x="1148080" y="2824798"/>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没有控制钢球撞击木块前的速度相同</a:t>
            </a:r>
            <a:endParaRPr lang="zh-CN" altLang="en-US"/>
          </a:p>
        </p:txBody>
      </p:sp>
      <p:sp>
        <p:nvSpPr>
          <p:cNvPr id="4" name="文本框 3"/>
          <p:cNvSpPr txBox="1"/>
          <p:nvPr/>
        </p:nvSpPr>
        <p:spPr>
          <a:xfrm>
            <a:off x="7967663" y="3347720"/>
            <a:ext cx="14497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惯性</a:t>
            </a:r>
            <a:endParaRPr lang="zh-CN" altLang="en-US"/>
          </a:p>
        </p:txBody>
      </p:sp>
      <p:sp>
        <p:nvSpPr>
          <p:cNvPr id="5" name="文本框 4"/>
          <p:cNvSpPr txBox="1"/>
          <p:nvPr/>
        </p:nvSpPr>
        <p:spPr>
          <a:xfrm>
            <a:off x="3518853" y="3879850"/>
            <a:ext cx="20389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摩擦力</a:t>
            </a:r>
            <a:endParaRPr lang="zh-CN" altLang="en-US"/>
          </a:p>
        </p:txBody>
      </p:sp>
      <p:sp>
        <p:nvSpPr>
          <p:cNvPr id="6" name="文本框 5"/>
          <p:cNvSpPr txBox="1"/>
          <p:nvPr/>
        </p:nvSpPr>
        <p:spPr>
          <a:xfrm>
            <a:off x="2406968" y="4483735"/>
            <a:ext cx="27851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做匀速直线运动</a:t>
            </a:r>
            <a:endParaRPr lang="zh-CN" altLang="en-US"/>
          </a:p>
        </p:txBody>
      </p:sp>
      <p:sp>
        <p:nvSpPr>
          <p:cNvPr id="7" name="文本框 6"/>
          <p:cNvSpPr txBox="1"/>
          <p:nvPr/>
        </p:nvSpPr>
        <p:spPr>
          <a:xfrm>
            <a:off x="6743383" y="4483735"/>
            <a:ext cx="11023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433638" y="4625340"/>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089" y="3812"/>
              <a:ext cx="9092"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玩转广东省卷</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433640" y="1596390"/>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3117533" y="2568575"/>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rPr>
              <a:t>考点清单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0" name="文本框 78">
            <a:hlinkClick r:id="rId8" action="ppaction://hlinksldjump"/>
          </p:cNvPr>
          <p:cNvSpPr txBox="1"/>
          <p:nvPr/>
        </p:nvSpPr>
        <p:spPr>
          <a:xfrm>
            <a:off x="5296218" y="2568575"/>
            <a:ext cx="189293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回归教材</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31" name="文本框 78">
            <a:hlinkClick r:id="rId9" action="ppaction://hlinksldjump"/>
          </p:cNvPr>
          <p:cNvSpPr txBox="1"/>
          <p:nvPr/>
        </p:nvSpPr>
        <p:spPr>
          <a:xfrm>
            <a:off x="7312343" y="2568575"/>
            <a:ext cx="237934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重难点突破</a:t>
            </a:r>
            <a:endParaRPr lang="zh-CN" altLang="en-US" sz="3000" dirty="0">
              <a:solidFill>
                <a:prstClr val="black"/>
              </a:solidFill>
              <a:latin typeface="黑体" panose="02010609060101010101" pitchFamily="49" charset="-122"/>
              <a:ea typeface="黑体" panose="02010609060101010101" pitchFamily="49" charset="-122"/>
            </a:endParaRPr>
          </a:p>
        </p:txBody>
      </p:sp>
      <p:grpSp>
        <p:nvGrpSpPr>
          <p:cNvPr id="9" name="组合 8"/>
          <p:cNvGrpSpPr/>
          <p:nvPr/>
        </p:nvGrpSpPr>
        <p:grpSpPr>
          <a:xfrm>
            <a:off x="2432368" y="3388995"/>
            <a:ext cx="6904355" cy="828040"/>
            <a:chOff x="4370" y="4659"/>
            <a:chExt cx="10873" cy="1304"/>
          </a:xfrm>
        </p:grpSpPr>
        <p:grpSp>
          <p:nvGrpSpPr>
            <p:cNvPr id="2" name="组合 1"/>
            <p:cNvGrpSpPr/>
            <p:nvPr/>
          </p:nvGrpSpPr>
          <p:grpSpPr>
            <a:xfrm>
              <a:off x="4370" y="4659"/>
              <a:ext cx="10873" cy="1304"/>
              <a:chOff x="4509" y="3668"/>
              <a:chExt cx="10873" cy="1304"/>
            </a:xfrm>
          </p:grpSpPr>
          <p:sp>
            <p:nvSpPr>
              <p:cNvPr id="3" name="圆角矩形 6"/>
              <p:cNvSpPr/>
              <p:nvPr>
                <p:custDataLst>
                  <p:tags r:id="rId10"/>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椭圆 7"/>
              <p:cNvSpPr>
                <a:spLocks noChangeAspect="1"/>
              </p:cNvSpPr>
              <p:nvPr>
                <p:custDataLst>
                  <p:tags r:id="rId11"/>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p>
                <a:pPr algn="ctr" fontAlgn="auto"/>
                <a:endParaRPr lang="zh-CN" altLang="en-US" strike="noStrike" noProof="1"/>
              </a:p>
            </p:txBody>
          </p:sp>
          <p:pic>
            <p:nvPicPr>
              <p:cNvPr id="5" name="图片 8" descr="113"/>
              <p:cNvPicPr>
                <a:picLocks noChangeAspect="1"/>
              </p:cNvPicPr>
              <p:nvPr/>
            </p:nvPicPr>
            <p:blipFill>
              <a:blip r:embed="rId3"/>
              <a:stretch>
                <a:fillRect/>
              </a:stretch>
            </p:blipFill>
            <p:spPr>
              <a:xfrm>
                <a:off x="4826" y="3942"/>
                <a:ext cx="785" cy="698"/>
              </a:xfrm>
              <a:prstGeom prst="rect">
                <a:avLst/>
              </a:prstGeom>
              <a:noFill/>
              <a:ln w="9525">
                <a:noFill/>
              </a:ln>
            </p:spPr>
          </p:pic>
        </p:grpSp>
        <p:sp>
          <p:nvSpPr>
            <p:cNvPr id="8" name="文本框 7">
              <a:hlinkClick r:id="rId12" action="ppaction://hlinksldjump"/>
            </p:cNvPr>
            <p:cNvSpPr txBox="1"/>
            <p:nvPr/>
          </p:nvSpPr>
          <p:spPr>
            <a:xfrm>
              <a:off x="6163" y="4812"/>
              <a:ext cx="8692" cy="919"/>
            </a:xfrm>
            <a:prstGeom prst="rect">
              <a:avLst/>
            </a:prstGeom>
            <a:noFill/>
          </p:spPr>
          <p:txBody>
            <a:bodyPr wrap="square" rtlCol="0">
              <a:spAutoFit/>
            </a:bodyPr>
            <a:p>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实验突破</a:t>
              </a:r>
              <a:r>
                <a:rPr lang="en-US" altLang="zh-CN" sz="3200" b="1">
                  <a:solidFill>
                    <a:prstClr val="black"/>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科学探究素养提升</a:t>
              </a:r>
              <a:endPar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774383" y="1562100"/>
            <a:ext cx="2414905" cy="460375"/>
            <a:chOff x="5377" y="4501"/>
            <a:chExt cx="3803" cy="725"/>
          </a:xfrm>
        </p:grpSpPr>
        <p:pic>
          <p:nvPicPr>
            <p:cNvPr id="33" name="图片 2" descr="48"/>
            <p:cNvPicPr>
              <a:picLocks noChangeAspect="1"/>
            </p:cNvPicPr>
            <p:nvPr/>
          </p:nvPicPr>
          <p:blipFill>
            <a:blip r:embed="rId1"/>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2"/>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能力提升</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586423" y="2082165"/>
            <a:ext cx="11161395" cy="341503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(9)</a:t>
            </a:r>
            <a:r>
              <a:rPr lang="zh-CN" sz="2400" b="0">
                <a:ea typeface="宋体" panose="02010600030101010101" pitchFamily="2" charset="-122"/>
              </a:rPr>
              <a:t>若斜面光滑，钢球从斜面顶端由静止滚到斜面底部的过程中，其机械能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变大</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变小</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不变</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(10)</a:t>
            </a:r>
            <a:r>
              <a:rPr lang="zh-CN" sz="2400" b="0">
                <a:ea typeface="宋体" panose="02010600030101010101" pitchFamily="2" charset="-122"/>
              </a:rPr>
              <a:t>在甲、乙两次实验中木块移动时受到的摩擦力分别为</a:t>
            </a:r>
            <a:r>
              <a:rPr lang="en-US" sz="2400" b="0" i="1">
                <a:latin typeface="Times New Roman" panose="02020603050405020304" pitchFamily="18" charset="0"/>
                <a:ea typeface="宋体" panose="02010600030101010101" pitchFamily="2" charset="-122"/>
              </a:rPr>
              <a:t>f</a:t>
            </a:r>
            <a:r>
              <a:rPr lang="en-US" sz="2400" b="0" baseline="-25000">
                <a:latin typeface="Times New Roman" panose="02020603050405020304" pitchFamily="18" charset="0"/>
                <a:ea typeface="宋体" panose="02010600030101010101" pitchFamily="2" charset="-122"/>
              </a:rPr>
              <a:t>1</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f</a:t>
            </a:r>
            <a:r>
              <a:rPr lang="en-US" sz="2400" b="0" baseline="-25000">
                <a:latin typeface="Times New Roman" panose="02020603050405020304" pitchFamily="18" charset="0"/>
                <a:ea typeface="宋体" panose="02010600030101010101" pitchFamily="2" charset="-122"/>
              </a:rPr>
              <a:t>2</a:t>
            </a:r>
            <a:r>
              <a:rPr lang="zh-CN" sz="2400" b="0">
                <a:ea typeface="宋体" panose="02010600030101010101" pitchFamily="2" charset="-122"/>
              </a:rPr>
              <a:t>，则</a:t>
            </a:r>
            <a:r>
              <a:rPr lang="en-US" sz="2400" b="0" i="1">
                <a:latin typeface="Times New Roman" panose="02020603050405020304" pitchFamily="18" charset="0"/>
                <a:ea typeface="宋体" panose="02010600030101010101" pitchFamily="2" charset="-122"/>
              </a:rPr>
              <a:t>f</a:t>
            </a:r>
            <a:r>
              <a:rPr lang="en-US" sz="2400" b="0" baseline="-25000">
                <a:latin typeface="Times New Roman" panose="02020603050405020304" pitchFamily="18" charset="0"/>
                <a:ea typeface="宋体" panose="02010600030101010101" pitchFamily="2" charset="-122"/>
              </a:rPr>
              <a:t>1</a:t>
            </a:r>
            <a:r>
              <a:rPr lang="en-US" sz="2400" b="0">
                <a:latin typeface="Times New Roman" panose="02020603050405020304" pitchFamily="18" charset="0"/>
                <a:ea typeface="宋体" panose="02010600030101010101" pitchFamily="2" charset="-122"/>
              </a:rPr>
              <a:t>_____</a:t>
            </a:r>
            <a:r>
              <a:rPr lang="en-US" sz="2400" b="0" i="1">
                <a:latin typeface="Times New Roman" panose="02020603050405020304" pitchFamily="18" charset="0"/>
                <a:ea typeface="宋体" panose="02010600030101010101" pitchFamily="2" charset="-122"/>
              </a:rPr>
              <a:t>f</a:t>
            </a:r>
            <a:r>
              <a:rPr lang="en-US" sz="2400" b="0" baseline="-25000">
                <a:latin typeface="Times New Roman" panose="02020603050405020304" pitchFamily="18" charset="0"/>
                <a:ea typeface="宋体" panose="02010600030101010101" pitchFamily="2" charset="-122"/>
              </a:rPr>
              <a:t>2</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“&gt;”“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“&lt;”)</a:t>
            </a:r>
            <a:r>
              <a:rPr lang="zh-CN" sz="2400" b="0">
                <a:ea typeface="宋体" panose="02010600030101010101" pitchFamily="2" charset="-122"/>
              </a:rPr>
              <a:t>，木块滑行的过程中动能转化成</a:t>
            </a:r>
            <a:r>
              <a:rPr lang="en-US" sz="2400" b="0">
                <a:latin typeface="Times New Roman" panose="02020603050405020304" pitchFamily="18" charset="0"/>
                <a:ea typeface="宋体" panose="02010600030101010101" pitchFamily="2" charset="-122"/>
              </a:rPr>
              <a:t>_____</a:t>
            </a:r>
            <a:r>
              <a:rPr lang="zh-CN" sz="2400" b="0">
                <a:ea typeface="宋体" panose="02010600030101010101" pitchFamily="2" charset="-122"/>
              </a:rPr>
              <a:t>能．</a:t>
            </a:r>
            <a:r>
              <a:rPr lang="en-US" sz="2400" b="0">
                <a:latin typeface="Times New Roman" panose="02020603050405020304" pitchFamily="18" charset="0"/>
                <a:ea typeface="宋体" panose="02010600030101010101" pitchFamily="2" charset="-122"/>
              </a:rPr>
              <a:t>(11)</a:t>
            </a:r>
            <a:r>
              <a:rPr lang="zh-CN" sz="2400" b="0">
                <a:ea typeface="宋体" panose="02010600030101010101" pitchFamily="2" charset="-122"/>
              </a:rPr>
              <a:t>实验过程中小明发现实验现象不明显，老师指出小明使用的木块质量较大，为确保实验仍有较明显的现象，小明应：</a:t>
            </a:r>
            <a:r>
              <a:rPr lang="en-US" sz="2400" b="0">
                <a:latin typeface="Times New Roman" panose="02020603050405020304" pitchFamily="18" charset="0"/>
                <a:ea typeface="宋体" panose="02010600030101010101" pitchFamily="2" charset="-122"/>
              </a:rPr>
              <a:t>________________</a:t>
            </a:r>
            <a:r>
              <a:rPr lang="en-US" sz="2400">
                <a:latin typeface="Times New Roman" panose="02020603050405020304" pitchFamily="18" charset="0"/>
                <a:ea typeface="宋体" panose="02010600030101010101" pitchFamily="2" charset="-122"/>
                <a:sym typeface="+mn-ea"/>
              </a:rPr>
              <a:t>___________</a:t>
            </a:r>
            <a:r>
              <a:rPr lang="en-US" sz="2400" b="0">
                <a:latin typeface="Times New Roman" panose="02020603050405020304" pitchFamily="18" charset="0"/>
                <a:ea typeface="宋体" panose="02010600030101010101" pitchFamily="2" charset="-122"/>
              </a:rPr>
              <a:t>_________</a:t>
            </a:r>
            <a:r>
              <a:rPr lang="zh-CN" sz="2400" b="0">
                <a:ea typeface="宋体" panose="02010600030101010101" pitchFamily="2" charset="-122"/>
              </a:rPr>
              <a:t>．</a:t>
            </a:r>
            <a:endParaRPr lang="zh-CN" altLang="en-US"/>
          </a:p>
        </p:txBody>
      </p:sp>
      <p:sp>
        <p:nvSpPr>
          <p:cNvPr id="5" name="文本框 4"/>
          <p:cNvSpPr txBox="1"/>
          <p:nvPr/>
        </p:nvSpPr>
        <p:spPr>
          <a:xfrm>
            <a:off x="902018" y="2717800"/>
            <a:ext cx="18256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a:p>
        </p:txBody>
      </p:sp>
      <p:sp>
        <p:nvSpPr>
          <p:cNvPr id="6" name="文本框 5"/>
          <p:cNvSpPr txBox="1"/>
          <p:nvPr/>
        </p:nvSpPr>
        <p:spPr>
          <a:xfrm>
            <a:off x="9724708" y="3283585"/>
            <a:ext cx="9671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　</a:t>
            </a:r>
            <a:endParaRPr lang="zh-CN" altLang="en-US"/>
          </a:p>
        </p:txBody>
      </p:sp>
      <p:sp>
        <p:nvSpPr>
          <p:cNvPr id="7" name="文本框 6"/>
          <p:cNvSpPr txBox="1"/>
          <p:nvPr/>
        </p:nvSpPr>
        <p:spPr>
          <a:xfrm>
            <a:off x="7017068" y="3815715"/>
            <a:ext cx="8788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内</a:t>
            </a:r>
            <a:endParaRPr lang="zh-CN" altLang="en-US"/>
          </a:p>
        </p:txBody>
      </p:sp>
      <p:sp>
        <p:nvSpPr>
          <p:cNvPr id="8" name="文本框 7"/>
          <p:cNvSpPr txBox="1"/>
          <p:nvPr/>
        </p:nvSpPr>
        <p:spPr>
          <a:xfrm>
            <a:off x="5809298" y="4908550"/>
            <a:ext cx="54717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提高钢球的下滑高度</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增加</a:t>
            </a:r>
            <a:r>
              <a:rPr lang="zh-CN" sz="2400" b="0">
                <a:solidFill>
                  <a:srgbClr val="FF0000"/>
                </a:solidFill>
                <a:latin typeface="Times New Roman" panose="02020603050405020304" pitchFamily="18" charset="0"/>
                <a:ea typeface="宋体" panose="02010600030101010101" pitchFamily="2" charset="-122"/>
              </a:rPr>
              <a:t>钢球的质量</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60438" y="658495"/>
            <a:ext cx="10126980" cy="5775960"/>
          </a:xfrm>
          <a:prstGeom prst="rect">
            <a:avLst/>
          </a:prstGeom>
          <a:noFill/>
          <a:ln w="9525">
            <a:noFill/>
          </a:ln>
        </p:spPr>
        <p:txBody>
          <a:bodyPr wrap="square">
            <a:spAutoFit/>
          </a:bodyPr>
          <a:p>
            <a:pPr indent="0" fontAlgn="auto">
              <a:lnSpc>
                <a:spcPct val="140000"/>
              </a:lnSpc>
            </a:pPr>
            <a:r>
              <a:rPr lang="en-US" sz="2400" b="0">
                <a:latin typeface="Times New Roman" panose="02020603050405020304" pitchFamily="18" charset="0"/>
                <a:ea typeface="宋体" panose="02010600030101010101" pitchFamily="2" charset="-122"/>
              </a:rPr>
              <a:t>(12)</a:t>
            </a:r>
            <a:r>
              <a:rPr lang="zh-CN" sz="2400" b="0">
                <a:ea typeface="宋体" panose="02010600030101010101" pitchFamily="2" charset="-122"/>
              </a:rPr>
              <a:t>本实验也可以将图中的木块换成纸盒，如图丁所示，纸盒被推得越远，钢球对纸盒</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越多，表明小球的动能越大．</a:t>
            </a:r>
            <a:r>
              <a:rPr lang="en-US" sz="2400" b="0">
                <a:latin typeface="Times New Roman" panose="02020603050405020304" pitchFamily="18" charset="0"/>
                <a:ea typeface="宋体" panose="02010600030101010101" pitchFamily="2" charset="-122"/>
              </a:rPr>
              <a:t>(13)</a:t>
            </a:r>
            <a:r>
              <a:rPr lang="zh-CN" sz="2400" b="0">
                <a:ea typeface="宋体" panose="02010600030101010101" pitchFamily="2" charset="-122"/>
              </a:rPr>
              <a:t>善于动脑的小明在上述实验的基础上取掉了斜面，增加了一个弹簧设计了如图戊所示的方案：用同一个钢球两次将同一弹簧压缩到不同程度，两次实验弹簧具有的弹性势能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相同</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不同</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．放手后将钢球弹出去撞击放在同一位置的木块时的速度也不同，从而验证了动能与速度的关系．接着让质量不同的两个</a:t>
            </a:r>
            <a:endParaRPr lang="zh-CN" sz="2400" b="0">
              <a:ea typeface="宋体" panose="02010600030101010101" pitchFamily="2" charset="-122"/>
            </a:endParaRPr>
          </a:p>
          <a:p>
            <a:pPr indent="0" fontAlgn="auto">
              <a:lnSpc>
                <a:spcPct val="140000"/>
              </a:lnSpc>
            </a:pPr>
            <a:r>
              <a:rPr lang="zh-CN" sz="2400" b="0">
                <a:ea typeface="宋体" panose="02010600030101010101" pitchFamily="2" charset="-122"/>
              </a:rPr>
              <a:t>钢球两次将同一弹簧压缩到相同</a:t>
            </a:r>
            <a:endParaRPr lang="zh-CN" sz="2400" b="0">
              <a:ea typeface="宋体" panose="02010600030101010101" pitchFamily="2" charset="-122"/>
            </a:endParaRPr>
          </a:p>
          <a:p>
            <a:pPr indent="0" fontAlgn="auto">
              <a:lnSpc>
                <a:spcPct val="140000"/>
              </a:lnSpc>
            </a:pPr>
            <a:r>
              <a:rPr lang="zh-CN" sz="2400" b="0">
                <a:ea typeface="宋体" panose="02010600030101010101" pitchFamily="2" charset="-122"/>
              </a:rPr>
              <a:t>程度，放手后将钢球弹出去撞击</a:t>
            </a:r>
            <a:endParaRPr lang="zh-CN" sz="2400" b="0">
              <a:ea typeface="宋体" panose="02010600030101010101" pitchFamily="2" charset="-122"/>
            </a:endParaRPr>
          </a:p>
          <a:p>
            <a:pPr indent="0" fontAlgn="auto">
              <a:lnSpc>
                <a:spcPct val="140000"/>
              </a:lnSpc>
            </a:pPr>
            <a:r>
              <a:rPr lang="zh-CN" sz="2400" b="0">
                <a:ea typeface="宋体" panose="02010600030101010101" pitchFamily="2" charset="-122"/>
              </a:rPr>
              <a:t>放在同一位置的木块，这样做</a:t>
            </a:r>
            <a:endParaRPr lang="zh-CN" sz="2400" b="0">
              <a:ea typeface="宋体" panose="02010600030101010101" pitchFamily="2" charset="-122"/>
            </a:endParaRPr>
          </a:p>
          <a:p>
            <a:pPr indent="0" fontAlgn="auto">
              <a:lnSpc>
                <a:spcPct val="140000"/>
              </a:lnSpc>
            </a:pP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能</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不能</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验证动能与质量的关系．</a:t>
            </a:r>
            <a:endParaRPr lang="zh-CN" altLang="en-US"/>
          </a:p>
        </p:txBody>
      </p:sp>
      <p:pic>
        <p:nvPicPr>
          <p:cNvPr id="2" name="图片 -2147482343"/>
          <p:cNvPicPr>
            <a:picLocks noChangeAspect="1"/>
          </p:cNvPicPr>
          <p:nvPr/>
        </p:nvPicPr>
        <p:blipFill>
          <a:blip r:embed="rId1"/>
          <a:stretch>
            <a:fillRect/>
          </a:stretch>
        </p:blipFill>
        <p:spPr>
          <a:xfrm>
            <a:off x="5670868" y="4234180"/>
            <a:ext cx="3282315" cy="979805"/>
          </a:xfrm>
          <a:prstGeom prst="rect">
            <a:avLst/>
          </a:prstGeom>
          <a:noFill/>
          <a:ln w="9525">
            <a:noFill/>
          </a:ln>
        </p:spPr>
      </p:pic>
      <p:pic>
        <p:nvPicPr>
          <p:cNvPr id="3" name="图片 -2147482342"/>
          <p:cNvPicPr>
            <a:picLocks noChangeAspect="1"/>
          </p:cNvPicPr>
          <p:nvPr/>
        </p:nvPicPr>
        <p:blipFill>
          <a:blip r:embed="rId2"/>
          <a:stretch>
            <a:fillRect/>
          </a:stretch>
        </p:blipFill>
        <p:spPr>
          <a:xfrm>
            <a:off x="9154478" y="4190365"/>
            <a:ext cx="2197100" cy="996315"/>
          </a:xfrm>
          <a:prstGeom prst="rect">
            <a:avLst/>
          </a:prstGeom>
          <a:noFill/>
          <a:ln w="9525">
            <a:noFill/>
          </a:ln>
        </p:spPr>
      </p:pic>
      <p:sp>
        <p:nvSpPr>
          <p:cNvPr id="4" name="文本框 3"/>
          <p:cNvSpPr txBox="1"/>
          <p:nvPr/>
        </p:nvSpPr>
        <p:spPr>
          <a:xfrm>
            <a:off x="6496368" y="5356225"/>
            <a:ext cx="4073525" cy="368300"/>
          </a:xfrm>
          <a:prstGeom prst="rect">
            <a:avLst/>
          </a:prstGeom>
          <a:noFill/>
          <a:ln w="9525">
            <a:noFill/>
          </a:ln>
        </p:spPr>
        <p:txBody>
          <a:bodyPr wrap="square">
            <a:spAutoFit/>
          </a:bodyPr>
          <a:p>
            <a:pPr indent="0" algn="ctr"/>
            <a:r>
              <a:rPr lang="zh-CN" b="0">
                <a:cs typeface="楷体_GB2312" charset="0"/>
              </a:rPr>
              <a:t>丁</a:t>
            </a:r>
            <a:r>
              <a:rPr lang="en-US" b="0">
                <a:latin typeface="Times New Roman" panose="02020603050405020304" pitchFamily="18" charset="0"/>
                <a:cs typeface="Times New Roman" panose="02020603050405020304" pitchFamily="18" charset="0"/>
              </a:rPr>
              <a:t>                                         </a:t>
            </a:r>
            <a:r>
              <a:rPr lang="zh-CN" b="0">
                <a:cs typeface="楷体_GB2312" charset="0"/>
              </a:rPr>
              <a:t>戊</a:t>
            </a:r>
            <a:endParaRPr lang="zh-CN" altLang="en-US"/>
          </a:p>
        </p:txBody>
      </p:sp>
      <p:sp>
        <p:nvSpPr>
          <p:cNvPr id="5" name="文本框 4"/>
          <p:cNvSpPr txBox="1"/>
          <p:nvPr/>
        </p:nvSpPr>
        <p:spPr>
          <a:xfrm>
            <a:off x="2845753" y="1287145"/>
            <a:ext cx="15576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做功</a:t>
            </a:r>
            <a:endParaRPr lang="zh-CN" altLang="en-US"/>
          </a:p>
        </p:txBody>
      </p:sp>
      <p:sp>
        <p:nvSpPr>
          <p:cNvPr id="6" name="文本框 5"/>
          <p:cNvSpPr txBox="1"/>
          <p:nvPr/>
        </p:nvSpPr>
        <p:spPr>
          <a:xfrm>
            <a:off x="5217478" y="2752090"/>
            <a:ext cx="19050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不同</a:t>
            </a:r>
            <a:endParaRPr lang="zh-CN" altLang="en-US"/>
          </a:p>
        </p:txBody>
      </p:sp>
      <p:sp>
        <p:nvSpPr>
          <p:cNvPr id="7" name="文本框 6"/>
          <p:cNvSpPr txBox="1"/>
          <p:nvPr/>
        </p:nvSpPr>
        <p:spPr>
          <a:xfrm>
            <a:off x="1230313" y="5853430"/>
            <a:ext cx="12217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644333" y="966176"/>
            <a:ext cx="8839200" cy="645147"/>
            <a:chOff x="2362" y="1210"/>
            <a:chExt cx="13920" cy="1234"/>
          </a:xfrm>
        </p:grpSpPr>
        <p:pic>
          <p:nvPicPr>
            <p:cNvPr id="21521" name="图片 12" descr="2020试题研究版式22"/>
            <p:cNvPicPr>
              <a:picLocks noChangeAspect="1"/>
            </p:cNvPicPr>
            <p:nvPr/>
          </p:nvPicPr>
          <p:blipFill>
            <a:blip r:embed="rId1"/>
            <a:stretch>
              <a:fillRect/>
            </a:stretch>
          </p:blipFill>
          <p:spPr>
            <a:xfrm>
              <a:off x="2362" y="1246"/>
              <a:ext cx="13920" cy="1132"/>
            </a:xfrm>
            <a:prstGeom prst="rect">
              <a:avLst/>
            </a:prstGeom>
            <a:noFill/>
            <a:ln w="9525">
              <a:noFill/>
            </a:ln>
          </p:spPr>
        </p:pic>
        <p:sp>
          <p:nvSpPr>
            <p:cNvPr id="23" name="文本框 15"/>
            <p:cNvSpPr txBox="1"/>
            <p:nvPr/>
          </p:nvSpPr>
          <p:spPr>
            <a:xfrm>
              <a:off x="4087" y="1210"/>
              <a:ext cx="10252"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玩转广东省卷</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7" name="组合 6"/>
          <p:cNvGrpSpPr/>
          <p:nvPr/>
        </p:nvGrpSpPr>
        <p:grpSpPr>
          <a:xfrm>
            <a:off x="684848" y="1723390"/>
            <a:ext cx="7300595" cy="737235"/>
            <a:chOff x="1342" y="2812"/>
            <a:chExt cx="11497" cy="1161"/>
          </a:xfrm>
        </p:grpSpPr>
        <p:pic>
          <p:nvPicPr>
            <p:cNvPr id="3" name="图片 2" descr="带序号考点标2字"/>
            <p:cNvPicPr>
              <a:picLocks noChangeAspect="1"/>
            </p:cNvPicPr>
            <p:nvPr/>
          </p:nvPicPr>
          <p:blipFill>
            <a:blip r:embed="rId2"/>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8302"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机械能及其相互转化</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10年5考</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5" name="文本框 4"/>
          <p:cNvSpPr txBox="1"/>
          <p:nvPr/>
        </p:nvSpPr>
        <p:spPr>
          <a:xfrm>
            <a:off x="684213" y="2532380"/>
            <a:ext cx="10523855" cy="341503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2019省卷8题3分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如图所示，用细线系住小球悬挂在</a:t>
            </a:r>
            <a:r>
              <a:rPr lang="en-US" sz="2400" b="0" i="1">
                <a:latin typeface="Times New Roman" panose="02020603050405020304" pitchFamily="18" charset="0"/>
                <a:ea typeface="宋体" panose="02010600030101010101" pitchFamily="2" charset="-122"/>
              </a:rPr>
              <a:t>O</a:t>
            </a:r>
            <a:r>
              <a:rPr lang="zh-CN" sz="2400" b="0">
                <a:ea typeface="宋体" panose="02010600030101010101" pitchFamily="2" charset="-122"/>
              </a:rPr>
              <a:t>点，将小球拉至</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点释放，从</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点经过</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点运动到</a:t>
            </a:r>
            <a:r>
              <a:rPr lang="en-US" sz="2400" b="0" i="1">
                <a:latin typeface="Times New Roman" panose="02020603050405020304" pitchFamily="18" charset="0"/>
                <a:ea typeface="宋体" panose="02010600030101010101" pitchFamily="2" charset="-122"/>
              </a:rPr>
              <a:t>C</a:t>
            </a:r>
            <a:r>
              <a:rPr lang="zh-CN" sz="2400" b="0">
                <a:ea typeface="宋体" panose="02010600030101010101" pitchFamily="2" charset="-122"/>
              </a:rPr>
              <a:t>点的过程中，小球的重力势能先变小后</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，动能先</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后</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均选填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变大</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变小</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不变</a:t>
            </a:r>
            <a:r>
              <a:rPr lang="en-US" sz="2400" b="0">
                <a:latin typeface="Times New Roman" panose="02020603050405020304" pitchFamily="18" charset="0"/>
                <a:ea typeface="宋体" panose="02010600030101010101" pitchFamily="2" charset="-122"/>
              </a:rPr>
              <a:t>”)2.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2017省卷9题3分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火箭加速升空过程中，对于火箭搭载的卫星</a:t>
            </a:r>
            <a:endParaRPr lang="zh-CN" sz="2400" b="0">
              <a:ea typeface="宋体" panose="02010600030101010101" pitchFamily="2" charset="-122"/>
            </a:endParaRPr>
          </a:p>
          <a:p>
            <a:pPr indent="0">
              <a:lnSpc>
                <a:spcPct val="150000"/>
              </a:lnSpc>
            </a:pPr>
            <a:r>
              <a:rPr lang="zh-CN" sz="2400" b="0">
                <a:ea typeface="宋体" panose="02010600030101010101" pitchFamily="2" charset="-122"/>
              </a:rPr>
              <a:t>来说，动能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，重力势能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，卫星的机械能是由火</a:t>
            </a:r>
            <a:endParaRPr lang="zh-CN" sz="2400" b="0">
              <a:ea typeface="宋体" panose="02010600030101010101" pitchFamily="2" charset="-122"/>
            </a:endParaRPr>
          </a:p>
          <a:p>
            <a:pPr indent="0">
              <a:lnSpc>
                <a:spcPct val="150000"/>
              </a:lnSpc>
            </a:pPr>
            <a:r>
              <a:rPr lang="zh-CN" sz="2400" b="0">
                <a:ea typeface="宋体" panose="02010600030101010101" pitchFamily="2" charset="-122"/>
              </a:rPr>
              <a:t>箭燃料的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能转化而来的．</a:t>
            </a:r>
            <a:endParaRPr lang="zh-CN" altLang="en-US"/>
          </a:p>
        </p:txBody>
      </p:sp>
      <p:pic>
        <p:nvPicPr>
          <p:cNvPr id="2" name="图片 -2147482338"/>
          <p:cNvPicPr>
            <a:picLocks noChangeAspect="1"/>
          </p:cNvPicPr>
          <p:nvPr/>
        </p:nvPicPr>
        <p:blipFill>
          <a:blip r:embed="rId3"/>
          <a:stretch>
            <a:fillRect/>
          </a:stretch>
        </p:blipFill>
        <p:spPr>
          <a:xfrm>
            <a:off x="9745028" y="3724275"/>
            <a:ext cx="1297940" cy="2244090"/>
          </a:xfrm>
          <a:prstGeom prst="rect">
            <a:avLst/>
          </a:prstGeom>
          <a:noFill/>
          <a:ln w="9525">
            <a:noFill/>
          </a:ln>
        </p:spPr>
      </p:pic>
      <p:sp>
        <p:nvSpPr>
          <p:cNvPr id="8" name="矩形 7"/>
          <p:cNvSpPr/>
          <p:nvPr/>
        </p:nvSpPr>
        <p:spPr>
          <a:xfrm>
            <a:off x="9973969" y="6039961"/>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1</a:t>
            </a:r>
            <a:r>
              <a:rPr lang="zh-CN" altLang="zh-CN" dirty="0"/>
              <a:t>题图</a:t>
            </a:r>
            <a:endParaRPr lang="zh-CN" altLang="en-US" dirty="0"/>
          </a:p>
        </p:txBody>
      </p:sp>
      <p:sp>
        <p:nvSpPr>
          <p:cNvPr id="9" name="文本框 8"/>
          <p:cNvSpPr txBox="1"/>
          <p:nvPr/>
        </p:nvSpPr>
        <p:spPr>
          <a:xfrm>
            <a:off x="10025698" y="3193415"/>
            <a:ext cx="11823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变大</a:t>
            </a:r>
            <a:endParaRPr lang="zh-CN" altLang="en-US"/>
          </a:p>
        </p:txBody>
      </p:sp>
      <p:sp>
        <p:nvSpPr>
          <p:cNvPr id="10" name="文本框 9"/>
          <p:cNvSpPr txBox="1"/>
          <p:nvPr/>
        </p:nvSpPr>
        <p:spPr>
          <a:xfrm>
            <a:off x="1984693" y="3757930"/>
            <a:ext cx="11823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变大</a:t>
            </a:r>
            <a:endParaRPr lang="zh-CN" altLang="en-US"/>
          </a:p>
        </p:txBody>
      </p:sp>
      <p:sp>
        <p:nvSpPr>
          <p:cNvPr id="11" name="文本框 10"/>
          <p:cNvSpPr txBox="1"/>
          <p:nvPr/>
        </p:nvSpPr>
        <p:spPr>
          <a:xfrm>
            <a:off x="3454718" y="3757930"/>
            <a:ext cx="13563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变小</a:t>
            </a:r>
            <a:endParaRPr lang="zh-CN" altLang="en-US"/>
          </a:p>
        </p:txBody>
      </p:sp>
      <p:sp>
        <p:nvSpPr>
          <p:cNvPr id="12" name="文本框 11"/>
          <p:cNvSpPr txBox="1"/>
          <p:nvPr/>
        </p:nvSpPr>
        <p:spPr>
          <a:xfrm>
            <a:off x="2464118" y="4850130"/>
            <a:ext cx="12757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a:p>
        </p:txBody>
      </p:sp>
      <p:sp>
        <p:nvSpPr>
          <p:cNvPr id="13" name="文本框 12"/>
          <p:cNvSpPr txBox="1"/>
          <p:nvPr/>
        </p:nvSpPr>
        <p:spPr>
          <a:xfrm>
            <a:off x="5216843" y="4850130"/>
            <a:ext cx="14776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a:p>
        </p:txBody>
      </p:sp>
      <p:sp>
        <p:nvSpPr>
          <p:cNvPr id="14" name="文本框 13"/>
          <p:cNvSpPr txBox="1"/>
          <p:nvPr/>
        </p:nvSpPr>
        <p:spPr>
          <a:xfrm>
            <a:off x="2203133" y="5394960"/>
            <a:ext cx="17849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化学</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22998" y="836930"/>
            <a:ext cx="10154920" cy="341503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黑体" panose="02010609060101010101" pitchFamily="49" charset="-122"/>
              </a:rPr>
              <a:t>3. </a:t>
            </a:r>
            <a:r>
              <a:rPr lang="en-US" sz="2400" b="0">
                <a:latin typeface="Times New Roman" panose="02020603050405020304" pitchFamily="18" charset="0"/>
                <a:ea typeface="宋体" panose="02010600030101010101" pitchFamily="2" charset="-122"/>
                <a:cs typeface="Times New Roman" panose="02020603050405020304" pitchFamily="18" charset="0"/>
              </a:rPr>
              <a:t>(2015</a:t>
            </a:r>
            <a:r>
              <a:rPr lang="zh-CN" sz="2400" b="0">
                <a:latin typeface="Times New Roman" panose="02020603050405020304" pitchFamily="18" charset="0"/>
                <a:ea typeface="宋体" panose="02010600030101010101" pitchFamily="2" charset="-122"/>
                <a:cs typeface="Times New Roman" panose="02020603050405020304" pitchFamily="18" charset="0"/>
              </a:rPr>
              <a:t>省卷</a:t>
            </a:r>
            <a:r>
              <a:rPr lang="en-US" sz="2400" b="0">
                <a:latin typeface="Times New Roman" panose="02020603050405020304" pitchFamily="18" charset="0"/>
                <a:ea typeface="宋体" panose="02010600030101010101" pitchFamily="2" charset="-122"/>
                <a:cs typeface="Times New Roman" panose="02020603050405020304" pitchFamily="18" charset="0"/>
              </a:rPr>
              <a:t>8</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从桌面掉到地上的乒乓球会自动弹起，球上升过程中</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能转化为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能．由于球与空气有摩擦，上升过程中球的机械能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4.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2012省卷9题3分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如图所示是固定在水平桌面上的圆弧轨道，将一小球由轨道的</a:t>
            </a:r>
            <a:r>
              <a:rPr lang="en-US" sz="2400" b="0" i="1">
                <a:latin typeface="Times New Roman" panose="02020603050405020304" pitchFamily="18" charset="0"/>
                <a:ea typeface="宋体" panose="02010600030101010101" pitchFamily="2" charset="-122"/>
              </a:rPr>
              <a:t>P</a:t>
            </a:r>
            <a:r>
              <a:rPr lang="zh-CN" sz="2400" b="0">
                <a:ea typeface="宋体" panose="02010600030101010101" pitchFamily="2" charset="-122"/>
              </a:rPr>
              <a:t>点自由释放，滚动到</a:t>
            </a:r>
            <a:r>
              <a:rPr lang="en-US" sz="2400" b="0" i="1">
                <a:latin typeface="Times New Roman" panose="02020603050405020304" pitchFamily="18" charset="0"/>
                <a:ea typeface="宋体" panose="02010600030101010101" pitchFamily="2" charset="-122"/>
              </a:rPr>
              <a:t>Q</a:t>
            </a:r>
            <a:r>
              <a:rPr lang="zh-CN" sz="2400" b="0">
                <a:ea typeface="宋体" panose="02010600030101010101" pitchFamily="2" charset="-122"/>
              </a:rPr>
              <a:t>点．在此过程中，动能先变</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后变</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，重力势能</a:t>
            </a:r>
            <a:r>
              <a:rPr lang="en-US" sz="2400" b="0">
                <a:latin typeface="Times New Roman" panose="02020603050405020304" pitchFamily="18" charset="0"/>
                <a:ea typeface="宋体" panose="02010600030101010101" pitchFamily="2" charset="-122"/>
              </a:rPr>
              <a:t>__________________</a:t>
            </a:r>
            <a:r>
              <a:rPr lang="zh-CN" sz="2400" b="0">
                <a:ea typeface="宋体" panose="02010600030101010101" pitchFamily="2" charset="-122"/>
              </a:rPr>
              <a:t>．</a:t>
            </a:r>
            <a:endParaRPr lang="zh-CN" altLang="en-US"/>
          </a:p>
        </p:txBody>
      </p:sp>
      <p:pic>
        <p:nvPicPr>
          <p:cNvPr id="2" name="图片 -2147482337"/>
          <p:cNvPicPr>
            <a:picLocks noChangeAspect="1"/>
          </p:cNvPicPr>
          <p:nvPr/>
        </p:nvPicPr>
        <p:blipFill>
          <a:blip r:embed="rId1"/>
          <a:stretch>
            <a:fillRect/>
          </a:stretch>
        </p:blipFill>
        <p:spPr>
          <a:xfrm>
            <a:off x="4922203" y="4226560"/>
            <a:ext cx="2908935" cy="1529715"/>
          </a:xfrm>
          <a:prstGeom prst="rect">
            <a:avLst/>
          </a:prstGeom>
          <a:noFill/>
          <a:ln w="9525">
            <a:noFill/>
          </a:ln>
        </p:spPr>
      </p:pic>
      <p:sp>
        <p:nvSpPr>
          <p:cNvPr id="3" name="矩形 2"/>
          <p:cNvSpPr/>
          <p:nvPr/>
        </p:nvSpPr>
        <p:spPr>
          <a:xfrm>
            <a:off x="5989344" y="5909151"/>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4</a:t>
            </a:r>
            <a:r>
              <a:rPr lang="zh-CN" altLang="zh-CN" dirty="0"/>
              <a:t>题图</a:t>
            </a:r>
            <a:endParaRPr lang="zh-CN" altLang="en-US" dirty="0"/>
          </a:p>
        </p:txBody>
      </p:sp>
      <p:sp>
        <p:nvSpPr>
          <p:cNvPr id="4" name="文本框 3"/>
          <p:cNvSpPr txBox="1"/>
          <p:nvPr/>
        </p:nvSpPr>
        <p:spPr>
          <a:xfrm>
            <a:off x="1571308" y="1516380"/>
            <a:ext cx="9683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a:t>
            </a:r>
            <a:endParaRPr lang="zh-CN" altLang="en-US"/>
          </a:p>
        </p:txBody>
      </p:sp>
      <p:sp>
        <p:nvSpPr>
          <p:cNvPr id="5" name="文本框 4"/>
          <p:cNvSpPr txBox="1"/>
          <p:nvPr/>
        </p:nvSpPr>
        <p:spPr>
          <a:xfrm>
            <a:off x="3808413" y="1516380"/>
            <a:ext cx="18256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重力势</a:t>
            </a:r>
            <a:endParaRPr lang="zh-CN" altLang="en-US"/>
          </a:p>
        </p:txBody>
      </p:sp>
      <p:sp>
        <p:nvSpPr>
          <p:cNvPr id="6" name="文本框 5"/>
          <p:cNvSpPr txBox="1"/>
          <p:nvPr/>
        </p:nvSpPr>
        <p:spPr>
          <a:xfrm>
            <a:off x="1964373" y="2065020"/>
            <a:ext cx="11823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a:p>
        </p:txBody>
      </p:sp>
      <p:sp>
        <p:nvSpPr>
          <p:cNvPr id="7" name="文本框 6"/>
          <p:cNvSpPr txBox="1"/>
          <p:nvPr/>
        </p:nvSpPr>
        <p:spPr>
          <a:xfrm>
            <a:off x="9138603" y="3163570"/>
            <a:ext cx="1049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a:p>
        </p:txBody>
      </p:sp>
      <p:sp>
        <p:nvSpPr>
          <p:cNvPr id="8" name="文本框 7"/>
          <p:cNvSpPr txBox="1"/>
          <p:nvPr/>
        </p:nvSpPr>
        <p:spPr>
          <a:xfrm>
            <a:off x="1571308" y="3694430"/>
            <a:ext cx="7937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a:t>
            </a:r>
            <a:endParaRPr lang="zh-CN" altLang="en-US"/>
          </a:p>
        </p:txBody>
      </p:sp>
      <p:sp>
        <p:nvSpPr>
          <p:cNvPr id="9" name="文本框 8"/>
          <p:cNvSpPr txBox="1"/>
          <p:nvPr/>
        </p:nvSpPr>
        <p:spPr>
          <a:xfrm>
            <a:off x="4330383" y="3694430"/>
            <a:ext cx="23609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先变小后变大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141838" y="1522765"/>
            <a:ext cx="2295295" cy="475615"/>
            <a:chOff x="1698" y="7133"/>
            <a:chExt cx="3615" cy="749"/>
          </a:xfrm>
        </p:grpSpPr>
        <p:pic>
          <p:nvPicPr>
            <p:cNvPr id="13" name="图片 12" descr="方框小标4字"/>
            <p:cNvPicPr>
              <a:picLocks noChangeAspect="1"/>
            </p:cNvPicPr>
            <p:nvPr/>
          </p:nvPicPr>
          <p:blipFill>
            <a:blip r:embed="rId1"/>
            <a:stretch>
              <a:fillRect/>
            </a:stretch>
          </p:blipFill>
          <p:spPr>
            <a:xfrm>
              <a:off x="1745" y="7133"/>
              <a:ext cx="3269" cy="725"/>
            </a:xfrm>
            <a:prstGeom prst="rect">
              <a:avLst/>
            </a:prstGeom>
          </p:spPr>
        </p:pic>
        <p:sp>
          <p:nvSpPr>
            <p:cNvPr id="14" name="文本框 11"/>
            <p:cNvSpPr txBox="1"/>
            <p:nvPr/>
          </p:nvSpPr>
          <p:spPr>
            <a:xfrm>
              <a:off x="1698" y="7157"/>
              <a:ext cx="3615" cy="725"/>
            </a:xfrm>
            <a:prstGeom prst="rect">
              <a:avLst/>
            </a:prstGeom>
            <a:noFill/>
          </p:spPr>
          <p:txBody>
            <a:bodyPr wrap="square" rtlCol="0">
              <a:spAutoFit/>
            </a:bodyPr>
            <a:p>
              <a:r>
                <a:rPr lang="zh-CN" altLang="en-US" sz="2400" b="1" spc="1700" dirty="0" smtClean="0">
                  <a:solidFill>
                    <a:srgbClr val="00923F"/>
                  </a:solidFill>
                  <a:uFillTx/>
                  <a:latin typeface="黑体" panose="02010609060101010101" pitchFamily="49" charset="-122"/>
                  <a:ea typeface="黑体" panose="02010609060101010101" pitchFamily="49" charset="-122"/>
                  <a:cs typeface="黑体" panose="02010609060101010101" pitchFamily="49" charset="-122"/>
                </a:rPr>
                <a:t>考</a:t>
              </a:r>
              <a:r>
                <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rPr>
                <a:t>向拓展</a:t>
              </a:r>
              <a:endPar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endParaRPr>
            </a:p>
          </p:txBody>
        </p:sp>
      </p:grpSp>
      <p:sp>
        <p:nvSpPr>
          <p:cNvPr id="3" name="文本框 2"/>
          <p:cNvSpPr txBox="1"/>
          <p:nvPr/>
        </p:nvSpPr>
        <p:spPr>
          <a:xfrm>
            <a:off x="1099503" y="2032635"/>
            <a:ext cx="10225405" cy="350774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5.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2019</a:t>
            </a:r>
            <a:r>
              <a:rPr lang="zh-CN" sz="2400" b="0">
                <a:latin typeface="Times New Roman" panose="02020603050405020304" pitchFamily="18" charset="0"/>
                <a:ea typeface="宋体" panose="02010600030101010101" pitchFamily="2" charset="-122"/>
                <a:cs typeface="Times New Roman" panose="02020603050405020304" pitchFamily="18" charset="0"/>
              </a:rPr>
              <a:t>梧州</a:t>
            </a:r>
            <a:r>
              <a:rPr lang="en-US" sz="2400" b="0">
                <a:latin typeface="Times New Roman" panose="02020603050405020304" pitchFamily="18" charset="0"/>
                <a:ea typeface="宋体" panose="02010600030101010101" pitchFamily="2" charset="-122"/>
                <a:cs typeface="Times New Roman" panose="02020603050405020304" pitchFamily="18" charset="0"/>
              </a:rPr>
              <a:t>14</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篮球场上，小明投篮，篮球在斜向上运动过程中，篮球的动能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，重力势能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均选填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增大</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不变</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减小</a:t>
            </a:r>
            <a:r>
              <a:rPr lang="en-US" sz="2400" b="0">
                <a:latin typeface="Times New Roman" panose="02020603050405020304" pitchFamily="18" charset="0"/>
                <a:ea typeface="宋体" panose="02010600030101010101" pitchFamily="2" charset="-122"/>
              </a:rPr>
              <a:t>”)6. </a:t>
            </a:r>
            <a:r>
              <a:rPr lang="en-US" sz="2400" b="0">
                <a:latin typeface="Times New Roman" panose="02020603050405020304" pitchFamily="18" charset="0"/>
                <a:ea typeface="黑体" panose="02010609060101010101" pitchFamily="49" charset="-122"/>
              </a:rPr>
              <a:t>(</a:t>
            </a:r>
            <a:r>
              <a:rPr lang="en-US" sz="2800" b="0">
                <a:latin typeface="Times New Roman" panose="02020603050405020304" pitchFamily="18" charset="0"/>
                <a:ea typeface="宋体" panose="02010600030101010101" pitchFamily="2" charset="-122"/>
                <a:cs typeface="Times New Roman" panose="02020603050405020304" pitchFamily="18" charset="0"/>
              </a:rPr>
              <a:t>2019徐州28题3分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跳伞运动员打开降落伞后在空中匀速下降，此时运动员和伞受到的空气阻力</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重力</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，运动员的重力势能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变大</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变小</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不变</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；以</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为参照物，运动员是静止的．</a:t>
            </a:r>
            <a:endParaRPr lang="zh-CN" altLang="en-US"/>
          </a:p>
        </p:txBody>
      </p:sp>
      <p:sp>
        <p:nvSpPr>
          <p:cNvPr id="4" name="文本框 3"/>
          <p:cNvSpPr txBox="1"/>
          <p:nvPr/>
        </p:nvSpPr>
        <p:spPr>
          <a:xfrm>
            <a:off x="2589213" y="2678430"/>
            <a:ext cx="9544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a:p>
        </p:txBody>
      </p:sp>
      <p:sp>
        <p:nvSpPr>
          <p:cNvPr id="5" name="文本框 4"/>
          <p:cNvSpPr txBox="1"/>
          <p:nvPr/>
        </p:nvSpPr>
        <p:spPr>
          <a:xfrm>
            <a:off x="5487988" y="2678430"/>
            <a:ext cx="861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a:p>
        </p:txBody>
      </p:sp>
      <p:sp>
        <p:nvSpPr>
          <p:cNvPr id="7" name="文本框 6"/>
          <p:cNvSpPr txBox="1"/>
          <p:nvPr/>
        </p:nvSpPr>
        <p:spPr>
          <a:xfrm>
            <a:off x="4926648" y="3882390"/>
            <a:ext cx="12496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a:t>
            </a:r>
            <a:endParaRPr lang="zh-CN" altLang="en-US"/>
          </a:p>
        </p:txBody>
      </p:sp>
      <p:sp>
        <p:nvSpPr>
          <p:cNvPr id="9" name="文本框 8"/>
          <p:cNvSpPr txBox="1"/>
          <p:nvPr/>
        </p:nvSpPr>
        <p:spPr>
          <a:xfrm>
            <a:off x="2356803" y="4432300"/>
            <a:ext cx="8870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变小</a:t>
            </a:r>
            <a:endParaRPr lang="zh-CN" altLang="en-US"/>
          </a:p>
        </p:txBody>
      </p:sp>
      <p:sp>
        <p:nvSpPr>
          <p:cNvPr id="10" name="文本框 9"/>
          <p:cNvSpPr txBox="1"/>
          <p:nvPr/>
        </p:nvSpPr>
        <p:spPr>
          <a:xfrm>
            <a:off x="7759383" y="4445000"/>
            <a:ext cx="19456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降落伞</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093153" y="841375"/>
            <a:ext cx="10151745" cy="737235"/>
            <a:chOff x="1342" y="2812"/>
            <a:chExt cx="15987" cy="1161"/>
          </a:xfrm>
        </p:grpSpPr>
        <p:pic>
          <p:nvPicPr>
            <p:cNvPr id="3" name="图片 2" descr="带序号考点标2字"/>
            <p:cNvPicPr>
              <a:picLocks noChangeAspect="1"/>
            </p:cNvPicPr>
            <p:nvPr/>
          </p:nvPicPr>
          <p:blipFill>
            <a:blip r:embed="rId1"/>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12792"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探究物体的动能跟哪些因素有关</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2016.21，2013.22</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0" name="文本框 99"/>
          <p:cNvSpPr txBox="1"/>
          <p:nvPr/>
        </p:nvSpPr>
        <p:spPr>
          <a:xfrm>
            <a:off x="1140143" y="1722755"/>
            <a:ext cx="10047605"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7.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2016</a:t>
            </a:r>
            <a:r>
              <a:rPr lang="zh-CN" sz="2400" b="0">
                <a:latin typeface="Times New Roman" panose="02020603050405020304" pitchFamily="18" charset="0"/>
                <a:ea typeface="宋体" panose="02010600030101010101" pitchFamily="2" charset="-122"/>
                <a:cs typeface="Times New Roman" panose="02020603050405020304" pitchFamily="18" charset="0"/>
              </a:rPr>
              <a:t>省卷</a:t>
            </a:r>
            <a:r>
              <a:rPr lang="en-US" sz="2400" b="0">
                <a:latin typeface="Times New Roman" panose="02020603050405020304" pitchFamily="18" charset="0"/>
                <a:ea typeface="宋体" panose="02010600030101010101" pitchFamily="2" charset="-122"/>
                <a:cs typeface="Times New Roman" panose="02020603050405020304" pitchFamily="18" charset="0"/>
              </a:rPr>
              <a:t>21</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6</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如图所示是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探究物体动能的大小与哪些因素有关</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的实验装置．实验中让钢球从斜面上某个高度由静止沿斜面滚下，在底部与静止在水平面上的木块发生碰撞，木块沿水平向右运动直至停止．</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实验中是通过观察</a:t>
            </a:r>
            <a:r>
              <a:rPr lang="en-US" sz="2400" b="0">
                <a:latin typeface="Times New Roman" panose="02020603050405020304" pitchFamily="18" charset="0"/>
                <a:ea typeface="宋体" panose="02010600030101010101" pitchFamily="2" charset="-122"/>
              </a:rPr>
              <a:t>____________________</a:t>
            </a:r>
            <a:r>
              <a:rPr lang="zh-CN" sz="2400" b="0">
                <a:ea typeface="宋体" panose="02010600030101010101" pitchFamily="2" charset="-122"/>
              </a:rPr>
              <a:t>来判断钢球的动能大小．</a:t>
            </a:r>
            <a:endParaRPr lang="zh-CN" altLang="en-US"/>
          </a:p>
        </p:txBody>
      </p:sp>
      <p:pic>
        <p:nvPicPr>
          <p:cNvPr id="2" name="图片 -2147482334"/>
          <p:cNvPicPr>
            <a:picLocks noChangeAspect="1"/>
          </p:cNvPicPr>
          <p:nvPr/>
        </p:nvPicPr>
        <p:blipFill>
          <a:blip r:embed="rId2"/>
          <a:stretch>
            <a:fillRect/>
          </a:stretch>
        </p:blipFill>
        <p:spPr>
          <a:xfrm>
            <a:off x="3631248" y="4228465"/>
            <a:ext cx="4667250" cy="1512570"/>
          </a:xfrm>
          <a:prstGeom prst="rect">
            <a:avLst/>
          </a:prstGeom>
          <a:noFill/>
          <a:ln w="9525">
            <a:noFill/>
          </a:ln>
        </p:spPr>
      </p:pic>
      <p:sp>
        <p:nvSpPr>
          <p:cNvPr id="5" name="矩形 4"/>
          <p:cNvSpPr/>
          <p:nvPr/>
        </p:nvSpPr>
        <p:spPr>
          <a:xfrm>
            <a:off x="5665494" y="5938996"/>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7</a:t>
            </a:r>
            <a:r>
              <a:rPr lang="zh-CN" altLang="zh-CN" dirty="0"/>
              <a:t>题图</a:t>
            </a:r>
            <a:endParaRPr lang="zh-CN" altLang="en-US" dirty="0"/>
          </a:p>
        </p:txBody>
      </p:sp>
      <p:sp>
        <p:nvSpPr>
          <p:cNvPr id="6" name="文本框 5"/>
          <p:cNvSpPr txBox="1"/>
          <p:nvPr/>
        </p:nvSpPr>
        <p:spPr>
          <a:xfrm>
            <a:off x="4119563" y="3477895"/>
            <a:ext cx="32092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木块移动的距离远近</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0093" y="1598295"/>
            <a:ext cx="10704830"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让同一钢球从斜面的不同高度由静止开始滚下，目的是探究钢球的动能大小与</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的关系．</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换用质量不同的钢球从斜面的相同高度由静止开始滚下，目的是探究钢球的动能大小与</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的关系．</a:t>
            </a:r>
            <a:r>
              <a:rPr lang="en-US" sz="2400" b="0">
                <a:latin typeface="Times New Roman" panose="02020603050405020304" pitchFamily="18" charset="0"/>
                <a:ea typeface="宋体" panose="02010600030101010101" pitchFamily="2" charset="-122"/>
              </a:rPr>
              <a:t>(4)</a:t>
            </a:r>
            <a:r>
              <a:rPr lang="zh-CN" sz="2400" b="0">
                <a:ea typeface="宋体" panose="02010600030101010101" pitchFamily="2" charset="-122"/>
              </a:rPr>
              <a:t>木块最终会停下来的主要原因是</a:t>
            </a:r>
            <a:r>
              <a:rPr lang="en-US" sz="2400" b="0">
                <a:latin typeface="Times New Roman" panose="02020603050405020304" pitchFamily="18" charset="0"/>
                <a:ea typeface="宋体" panose="02010600030101010101" pitchFamily="2" charset="-122"/>
              </a:rPr>
              <a:t>________________________</a:t>
            </a:r>
            <a:r>
              <a:rPr lang="zh-CN" sz="2400" b="0">
                <a:ea typeface="宋体" panose="02010600030101010101" pitchFamily="2" charset="-122"/>
              </a:rPr>
              <a:t>，在此过程中木块通过</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的方式把动能转化为内能．</a:t>
            </a:r>
            <a:r>
              <a:rPr lang="en-US" sz="2400" b="0">
                <a:latin typeface="Times New Roman" panose="02020603050405020304" pitchFamily="18" charset="0"/>
                <a:ea typeface="宋体" panose="02010600030101010101" pitchFamily="2" charset="-122"/>
              </a:rPr>
              <a:t>(5)</a:t>
            </a:r>
            <a:r>
              <a:rPr lang="zh-CN" sz="2400" b="0">
                <a:ea typeface="宋体" panose="02010600030101010101" pitchFamily="2" charset="-122"/>
              </a:rPr>
              <a:t>如果木块在运动过程中所受的摩擦阻力为</a:t>
            </a:r>
            <a:r>
              <a:rPr lang="en-US" sz="2400" b="0">
                <a:latin typeface="Times New Roman" panose="02020603050405020304" pitchFamily="18" charset="0"/>
                <a:ea typeface="宋体" panose="02010600030101010101" pitchFamily="2" charset="-122"/>
              </a:rPr>
              <a:t>0</a:t>
            </a:r>
            <a:r>
              <a:rPr lang="zh-CN" sz="2400" b="0">
                <a:ea typeface="宋体" panose="02010600030101010101" pitchFamily="2" charset="-122"/>
              </a:rPr>
              <a:t>，木块将</a:t>
            </a:r>
            <a:r>
              <a:rPr lang="en-US" sz="2400" b="0">
                <a:latin typeface="Times New Roman" panose="02020603050405020304" pitchFamily="18" charset="0"/>
                <a:ea typeface="宋体" panose="02010600030101010101" pitchFamily="2" charset="-122"/>
              </a:rPr>
              <a:t>___________________</a:t>
            </a:r>
            <a:r>
              <a:rPr lang="zh-CN" sz="2400" b="0">
                <a:ea typeface="宋体" panose="02010600030101010101" pitchFamily="2" charset="-122"/>
              </a:rPr>
              <a:t>．</a:t>
            </a:r>
            <a:endParaRPr lang="zh-CN" altLang="en-US"/>
          </a:p>
        </p:txBody>
      </p:sp>
      <p:sp>
        <p:nvSpPr>
          <p:cNvPr id="2" name="文本框 1"/>
          <p:cNvSpPr txBox="1"/>
          <p:nvPr/>
        </p:nvSpPr>
        <p:spPr>
          <a:xfrm>
            <a:off x="1422083" y="2232025"/>
            <a:ext cx="10477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速度</a:t>
            </a:r>
            <a:endParaRPr lang="zh-CN" altLang="en-US"/>
          </a:p>
        </p:txBody>
      </p:sp>
      <p:sp>
        <p:nvSpPr>
          <p:cNvPr id="5" name="文本框 4"/>
          <p:cNvSpPr txBox="1"/>
          <p:nvPr/>
        </p:nvSpPr>
        <p:spPr>
          <a:xfrm>
            <a:off x="2431733" y="3330575"/>
            <a:ext cx="9944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质量</a:t>
            </a:r>
            <a:endParaRPr lang="zh-CN" altLang="en-US"/>
          </a:p>
        </p:txBody>
      </p:sp>
      <p:sp>
        <p:nvSpPr>
          <p:cNvPr id="6" name="文本框 5"/>
          <p:cNvSpPr txBox="1"/>
          <p:nvPr/>
        </p:nvSpPr>
        <p:spPr>
          <a:xfrm>
            <a:off x="5390198" y="3892550"/>
            <a:ext cx="39001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受到阻力</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或摩擦力</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的作用</a:t>
            </a:r>
            <a:endParaRPr lang="zh-CN" altLang="en-US"/>
          </a:p>
        </p:txBody>
      </p:sp>
      <p:sp>
        <p:nvSpPr>
          <p:cNvPr id="8" name="文本框 7"/>
          <p:cNvSpPr txBox="1"/>
          <p:nvPr/>
        </p:nvSpPr>
        <p:spPr>
          <a:xfrm>
            <a:off x="1989138" y="4424680"/>
            <a:ext cx="13163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做功</a:t>
            </a:r>
            <a:endParaRPr lang="zh-CN" altLang="en-US"/>
          </a:p>
        </p:txBody>
      </p:sp>
      <p:sp>
        <p:nvSpPr>
          <p:cNvPr id="9" name="文本框 8"/>
          <p:cNvSpPr txBox="1"/>
          <p:nvPr/>
        </p:nvSpPr>
        <p:spPr>
          <a:xfrm>
            <a:off x="8001318" y="5014595"/>
            <a:ext cx="31705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一直做匀速直线运动</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68083" y="1040130"/>
            <a:ext cx="9711690" cy="286131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8. </a:t>
            </a:r>
            <a:r>
              <a:rPr lang="en-US" sz="2400" b="0">
                <a:latin typeface="Times New Roman" panose="02020603050405020304" pitchFamily="18" charset="0"/>
                <a:ea typeface="黑体" panose="02010609060101010101" pitchFamily="49" charset="-122"/>
              </a:rPr>
              <a:t>(2</a:t>
            </a:r>
            <a:r>
              <a:rPr lang="en-US" sz="2400" b="0">
                <a:latin typeface="Times New Roman" panose="02020603050405020304" pitchFamily="18" charset="0"/>
                <a:ea typeface="宋体" panose="02010600030101010101" pitchFamily="2" charset="-122"/>
                <a:cs typeface="Times New Roman" panose="02020603050405020304" pitchFamily="18" charset="0"/>
              </a:rPr>
              <a:t>013省卷22题6分</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利用如图所示装置探究</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物体的动能大小与哪些因素有关</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．将小球</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分别拉到与竖直方向成一定角度</a:t>
            </a:r>
            <a:r>
              <a:rPr lang="en-US" sz="2400" b="0" i="1">
                <a:latin typeface="Times New Roman" panose="02020603050405020304" pitchFamily="18" charset="0"/>
                <a:ea typeface="宋体" panose="02010600030101010101" pitchFamily="2" charset="-122"/>
              </a:rPr>
              <a:t>θ</a:t>
            </a:r>
            <a:r>
              <a:rPr lang="zh-CN" sz="2400" b="0">
                <a:ea typeface="宋体" panose="02010600030101010101" pitchFamily="2" charset="-122"/>
              </a:rPr>
              <a:t>的位置，然后都由静止释放，当小球摆动到竖直位置时，将与静止在水平面上的木块</a:t>
            </a:r>
            <a:r>
              <a:rPr lang="en-US" sz="2400" b="0" i="1">
                <a:latin typeface="Times New Roman" panose="02020603050405020304" pitchFamily="18" charset="0"/>
                <a:ea typeface="宋体" panose="02010600030101010101" pitchFamily="2" charset="-122"/>
              </a:rPr>
              <a:t>C</a:t>
            </a:r>
            <a:r>
              <a:rPr lang="zh-CN" sz="2400" b="0">
                <a:ea typeface="宋体" panose="02010600030101010101" pitchFamily="2" charset="-122"/>
              </a:rPr>
              <a:t>发生碰撞，木块都会在水平面上滑行一定距离后停止．图中的摆长</a:t>
            </a:r>
            <a:r>
              <a:rPr lang="en-US" sz="2400" b="0" i="1">
                <a:latin typeface="Times New Roman" panose="02020603050405020304" pitchFamily="18" charset="0"/>
                <a:ea typeface="宋体" panose="02010600030101010101" pitchFamily="2" charset="-122"/>
              </a:rPr>
              <a:t>L</a:t>
            </a:r>
            <a:r>
              <a:rPr lang="zh-CN" sz="2400" b="0">
                <a:ea typeface="宋体" panose="02010600030101010101" pitchFamily="2" charset="-122"/>
              </a:rPr>
              <a:t>都相同，</a:t>
            </a:r>
            <a:r>
              <a:rPr lang="en-US" sz="2400" b="0" i="1">
                <a:latin typeface="Times New Roman" panose="02020603050405020304" pitchFamily="18" charset="0"/>
                <a:ea typeface="宋体" panose="02010600030101010101" pitchFamily="2" charset="-122"/>
              </a:rPr>
              <a:t>θ</a:t>
            </a:r>
            <a:r>
              <a:rPr lang="en-US" sz="2400" b="0" baseline="-25000">
                <a:latin typeface="Times New Roman" panose="02020603050405020304" pitchFamily="18" charset="0"/>
                <a:ea typeface="宋体" panose="02010600030101010101" pitchFamily="2" charset="-122"/>
              </a:rPr>
              <a:t>1</a:t>
            </a:r>
            <a:r>
              <a:rPr lang="en-US" sz="2400" b="0">
                <a:latin typeface="Times New Roman" panose="02020603050405020304" pitchFamily="18" charset="0"/>
                <a:ea typeface="宋体" panose="02010600030101010101" pitchFamily="2" charset="-122"/>
              </a:rPr>
              <a:t>&lt;</a:t>
            </a:r>
            <a:r>
              <a:rPr lang="en-US" sz="2400" b="0" i="1">
                <a:latin typeface="Times New Roman" panose="02020603050405020304" pitchFamily="18" charset="0"/>
                <a:ea typeface="宋体" panose="02010600030101010101" pitchFamily="2" charset="-122"/>
              </a:rPr>
              <a:t>θ</a:t>
            </a:r>
            <a:r>
              <a:rPr lang="en-US" sz="2400" b="0" baseline="-25000">
                <a:latin typeface="Times New Roman" panose="02020603050405020304" pitchFamily="18" charset="0"/>
                <a:ea typeface="宋体" panose="02010600030101010101" pitchFamily="2" charset="-122"/>
              </a:rPr>
              <a:t>2</a:t>
            </a:r>
            <a:r>
              <a:rPr lang="zh-CN" sz="2400" b="0">
                <a:ea typeface="宋体" panose="02010600030101010101" pitchFamily="2" charset="-122"/>
              </a:rPr>
              <a:t>，球</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的质量分别为</a:t>
            </a:r>
            <a:r>
              <a:rPr lang="en-US" sz="2400" b="0" i="1">
                <a:latin typeface="Times New Roman" panose="02020603050405020304" pitchFamily="18" charset="0"/>
                <a:ea typeface="宋体" panose="02010600030101010101" pitchFamily="2" charset="-122"/>
              </a:rPr>
              <a:t>m</a:t>
            </a:r>
            <a:r>
              <a:rPr lang="en-US" sz="2400" b="0" i="1" baseline="-25000">
                <a:latin typeface="Times New Roman" panose="02020603050405020304" pitchFamily="18" charset="0"/>
                <a:ea typeface="宋体" panose="02010600030101010101" pitchFamily="2" charset="-122"/>
              </a:rPr>
              <a:t>A</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m</a:t>
            </a:r>
            <a:r>
              <a:rPr lang="en-US" sz="2400" b="0" i="1" baseline="-25000">
                <a:latin typeface="Times New Roman" panose="02020603050405020304" pitchFamily="18" charset="0"/>
                <a:ea typeface="宋体" panose="02010600030101010101" pitchFamily="2" charset="-122"/>
              </a:rPr>
              <a:t>B</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m</a:t>
            </a:r>
            <a:r>
              <a:rPr lang="en-US" sz="2400" b="0" i="1" baseline="-25000">
                <a:latin typeface="Times New Roman" panose="02020603050405020304" pitchFamily="18" charset="0"/>
                <a:ea typeface="宋体" panose="02010600030101010101" pitchFamily="2" charset="-122"/>
              </a:rPr>
              <a:t>A</a:t>
            </a:r>
            <a:r>
              <a:rPr lang="en-US" sz="2400" b="0">
                <a:latin typeface="Times New Roman" panose="02020603050405020304" pitchFamily="18" charset="0"/>
                <a:ea typeface="宋体" panose="02010600030101010101" pitchFamily="2" charset="-122"/>
              </a:rPr>
              <a:t>&lt;</a:t>
            </a:r>
            <a:r>
              <a:rPr lang="en-US" sz="2400" b="0" i="1">
                <a:latin typeface="Times New Roman" panose="02020603050405020304" pitchFamily="18" charset="0"/>
                <a:ea typeface="宋体" panose="02010600030101010101" pitchFamily="2" charset="-122"/>
              </a:rPr>
              <a:t>m</a:t>
            </a:r>
            <a:r>
              <a:rPr lang="en-US" sz="2400" b="0" i="1" baseline="-25000">
                <a:latin typeface="Times New Roman" panose="02020603050405020304" pitchFamily="18" charset="0"/>
                <a:ea typeface="宋体" panose="02010600030101010101" pitchFamily="2" charset="-122"/>
              </a:rPr>
              <a:t>B</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a:p>
        </p:txBody>
      </p:sp>
      <p:pic>
        <p:nvPicPr>
          <p:cNvPr id="2" name="图片 -2147482333"/>
          <p:cNvPicPr>
            <a:picLocks noChangeAspect="1"/>
          </p:cNvPicPr>
          <p:nvPr/>
        </p:nvPicPr>
        <p:blipFill>
          <a:blip r:embed="rId1"/>
          <a:stretch>
            <a:fillRect/>
          </a:stretch>
        </p:blipFill>
        <p:spPr>
          <a:xfrm>
            <a:off x="1823403" y="4150995"/>
            <a:ext cx="8321675" cy="1459865"/>
          </a:xfrm>
          <a:prstGeom prst="rect">
            <a:avLst/>
          </a:prstGeom>
          <a:noFill/>
          <a:ln w="9525">
            <a:noFill/>
          </a:ln>
        </p:spPr>
      </p:pic>
      <p:sp>
        <p:nvSpPr>
          <p:cNvPr id="3" name="矩形 2"/>
          <p:cNvSpPr/>
          <p:nvPr/>
        </p:nvSpPr>
        <p:spPr>
          <a:xfrm>
            <a:off x="5603899" y="5852636"/>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8</a:t>
            </a:r>
            <a:r>
              <a:rPr lang="zh-CN" altLang="zh-CN" dirty="0"/>
              <a:t>题图</a:t>
            </a:r>
            <a:endParaRPr lang="zh-CN" alt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52208" y="1005205"/>
            <a:ext cx="9738995"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如图甲、乙所示，同时释放</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，观察到它们并排摆动且始终相对静止，同时到达竖直位置，这表明两小球在摆动过程中的任一时刻的速度大小与小球的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无关．</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如图甲、乙所示，观察到</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球能将木块</a:t>
            </a:r>
            <a:r>
              <a:rPr lang="en-US" sz="2400" b="0" i="1">
                <a:latin typeface="Times New Roman" panose="02020603050405020304" pitchFamily="18" charset="0"/>
                <a:ea typeface="宋体" panose="02010600030101010101" pitchFamily="2" charset="-122"/>
              </a:rPr>
              <a:t>C</a:t>
            </a:r>
            <a:r>
              <a:rPr lang="zh-CN" sz="2400" b="0">
                <a:ea typeface="宋体" panose="02010600030101010101" pitchFamily="2" charset="-122"/>
              </a:rPr>
              <a:t>撞得更远，由此可得出结论：</a:t>
            </a:r>
            <a:r>
              <a:rPr lang="en-US" sz="2400" b="0">
                <a:latin typeface="Times New Roman" panose="02020603050405020304" pitchFamily="18" charset="0"/>
                <a:ea typeface="宋体" panose="02010600030101010101" pitchFamily="2" charset="-122"/>
              </a:rPr>
              <a:t>_____________________________________________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图乙中小球</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到达竖直位置时的速度</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大于</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小于</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等于</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图丙中小球</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到达竖直位置时的速度．如图乙、丙所示，图丙中木块</a:t>
            </a:r>
            <a:r>
              <a:rPr lang="en-US" sz="2400" b="0" i="1">
                <a:latin typeface="Times New Roman" panose="02020603050405020304" pitchFamily="18" charset="0"/>
                <a:ea typeface="宋体" panose="02010600030101010101" pitchFamily="2" charset="-122"/>
              </a:rPr>
              <a:t>C</a:t>
            </a:r>
            <a:r>
              <a:rPr lang="zh-CN" sz="2400" b="0">
                <a:ea typeface="宋体" panose="02010600030101010101" pitchFamily="2" charset="-122"/>
              </a:rPr>
              <a:t>滑行得更远些，由此可得出结论：</a:t>
            </a:r>
            <a:r>
              <a:rPr lang="en-US" sz="2400" b="0">
                <a:latin typeface="Times New Roman" panose="02020603050405020304" pitchFamily="18" charset="0"/>
                <a:ea typeface="宋体" panose="02010600030101010101" pitchFamily="2" charset="-122"/>
              </a:rPr>
              <a:t>_____________________________________________</a:t>
            </a:r>
            <a:endParaRPr lang="zh-CN" altLang="en-US"/>
          </a:p>
        </p:txBody>
      </p:sp>
      <p:sp>
        <p:nvSpPr>
          <p:cNvPr id="2" name="文本框 1"/>
          <p:cNvSpPr txBox="1"/>
          <p:nvPr/>
        </p:nvSpPr>
        <p:spPr>
          <a:xfrm>
            <a:off x="3556318" y="2203450"/>
            <a:ext cx="13296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质量</a:t>
            </a:r>
            <a:endParaRPr lang="zh-CN" altLang="en-US"/>
          </a:p>
        </p:txBody>
      </p:sp>
      <p:sp>
        <p:nvSpPr>
          <p:cNvPr id="3" name="文本框 2"/>
          <p:cNvSpPr txBox="1"/>
          <p:nvPr/>
        </p:nvSpPr>
        <p:spPr>
          <a:xfrm>
            <a:off x="1309053" y="3335020"/>
            <a:ext cx="73704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速度相同时，物体的质量越大，它的动能越大</a:t>
            </a:r>
            <a:endParaRPr lang="zh-CN" altLang="en-US"/>
          </a:p>
        </p:txBody>
      </p:sp>
      <p:sp>
        <p:nvSpPr>
          <p:cNvPr id="4" name="文本框 3"/>
          <p:cNvSpPr txBox="1"/>
          <p:nvPr/>
        </p:nvSpPr>
        <p:spPr>
          <a:xfrm>
            <a:off x="6556693" y="3923030"/>
            <a:ext cx="15836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小于</a:t>
            </a:r>
            <a:endParaRPr lang="zh-CN" altLang="en-US"/>
          </a:p>
        </p:txBody>
      </p:sp>
      <p:sp>
        <p:nvSpPr>
          <p:cNvPr id="5" name="文本框 4"/>
          <p:cNvSpPr txBox="1"/>
          <p:nvPr/>
        </p:nvSpPr>
        <p:spPr>
          <a:xfrm>
            <a:off x="1309053" y="5518785"/>
            <a:ext cx="75984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质量相同时，物体的速度越大，它的动能越大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2" name="组合 61"/>
          <p:cNvGrpSpPr/>
          <p:nvPr/>
        </p:nvGrpSpPr>
        <p:grpSpPr>
          <a:xfrm>
            <a:off x="2982913" y="1116418"/>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658496" y="2108835"/>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lstStyle/>
            <a:p>
              <a:pPr algn="l"/>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995998" y="2995295"/>
            <a:ext cx="10033635" cy="2861310"/>
          </a:xfrm>
          <a:prstGeom prst="rect">
            <a:avLst/>
          </a:prstGeom>
          <a:noFill/>
          <a:ln w="9525">
            <a:noFill/>
          </a:ln>
        </p:spPr>
        <p:txBody>
          <a:bodyPr wrap="square">
            <a:spAutoFit/>
          </a:bodyPr>
          <a:p>
            <a:pPr indent="0">
              <a:lnSpc>
                <a:spcPct val="150000"/>
              </a:lnSpc>
            </a:pPr>
            <a:r>
              <a:rPr lang="zh-CN" sz="2400" b="0">
                <a:latin typeface="黑体" panose="02010609060101010101" pitchFamily="49" charset="-122"/>
                <a:ea typeface="黑体" panose="02010609060101010101" pitchFamily="49" charset="-122"/>
              </a:rPr>
              <a:t>一、动能和势能</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动能</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定义：物体由于</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而具有的能</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一切</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的物体都具有动能</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黑体" panose="02010609060101010101" pitchFamily="49" charset="-122"/>
                <a:cs typeface="Times New Roman" panose="02020603050405020304" pitchFamily="18" charset="0"/>
              </a:rPr>
              <a:t>(2)</a:t>
            </a:r>
            <a:r>
              <a:rPr lang="zh-CN" sz="2400" b="0">
                <a:latin typeface="Times New Roman" panose="02020603050405020304" pitchFamily="18" charset="0"/>
                <a:ea typeface="黑体" panose="02010609060101010101" pitchFamily="49" charset="-122"/>
                <a:cs typeface="Times New Roman" panose="02020603050405020304" pitchFamily="18" charset="0"/>
              </a:rPr>
              <a:t>影响因素：质量相同的物体，</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___________</a:t>
            </a:r>
            <a:r>
              <a:rPr lang="zh-CN" sz="2400" b="0">
                <a:latin typeface="Times New Roman" panose="02020603050405020304" pitchFamily="18" charset="0"/>
                <a:ea typeface="黑体" panose="02010609060101010101" pitchFamily="49" charset="-122"/>
                <a:cs typeface="Times New Roman" panose="02020603050405020304" pitchFamily="18" charset="0"/>
              </a:rPr>
              <a:t>越大，它的动能越大；运动速度相同的物体，</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________</a:t>
            </a:r>
            <a:r>
              <a:rPr lang="en-US" sz="2400" b="0">
                <a:latin typeface="Times New Roman" panose="02020603050405020304" pitchFamily="18" charset="0"/>
                <a:ea typeface="黑体" panose="02010609060101010101" pitchFamily="49" charset="-122"/>
                <a:cs typeface="Times New Roman" panose="02020603050405020304" pitchFamily="18" charset="0"/>
              </a:rPr>
              <a:t> </a:t>
            </a:r>
            <a:r>
              <a:rPr lang="zh-CN" sz="2400" b="0">
                <a:latin typeface="Times New Roman" panose="02020603050405020304" pitchFamily="18" charset="0"/>
                <a:ea typeface="黑体" panose="02010609060101010101" pitchFamily="49" charset="-122"/>
                <a:cs typeface="Times New Roman" panose="02020603050405020304" pitchFamily="18" charset="0"/>
              </a:rPr>
              <a:t>越大，它的动能也越大</a:t>
            </a:r>
            <a:r>
              <a:rPr lang="en-US" sz="2400" b="0">
                <a:latin typeface="Times New Roman" panose="02020603050405020304" pitchFamily="18" charset="0"/>
                <a:ea typeface="黑体" panose="02010609060101010101" pitchFamily="49" charset="-122"/>
                <a:cs typeface="Times New Roman" panose="02020603050405020304" pitchFamily="18" charset="0"/>
              </a:rPr>
              <a:t>.</a:t>
            </a:r>
            <a:endParaRPr lang="zh-CN" altLang="en-US">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文本框 5"/>
          <p:cNvSpPr txBox="1"/>
          <p:nvPr/>
        </p:nvSpPr>
        <p:spPr>
          <a:xfrm>
            <a:off x="3690938" y="4206875"/>
            <a:ext cx="1079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a:t>
            </a:r>
            <a:endParaRPr lang="zh-CN" altLang="en-US"/>
          </a:p>
        </p:txBody>
      </p:sp>
      <p:sp>
        <p:nvSpPr>
          <p:cNvPr id="7" name="文本框 6"/>
          <p:cNvSpPr txBox="1"/>
          <p:nvPr/>
        </p:nvSpPr>
        <p:spPr>
          <a:xfrm>
            <a:off x="7133908" y="4206875"/>
            <a:ext cx="1079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a:t>
            </a:r>
            <a:endParaRPr lang="zh-CN" altLang="en-US"/>
          </a:p>
        </p:txBody>
      </p:sp>
      <p:sp>
        <p:nvSpPr>
          <p:cNvPr id="8" name="文本框 7"/>
          <p:cNvSpPr txBox="1"/>
          <p:nvPr/>
        </p:nvSpPr>
        <p:spPr>
          <a:xfrm>
            <a:off x="5456238" y="4726305"/>
            <a:ext cx="22212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运动速度</a:t>
            </a:r>
            <a:endParaRPr lang="zh-CN" altLang="en-US"/>
          </a:p>
        </p:txBody>
      </p:sp>
      <p:sp>
        <p:nvSpPr>
          <p:cNvPr id="9" name="文本框 8"/>
          <p:cNvSpPr txBox="1"/>
          <p:nvPr/>
        </p:nvSpPr>
        <p:spPr>
          <a:xfrm>
            <a:off x="3759518" y="5324475"/>
            <a:ext cx="12407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质量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86803" y="972820"/>
            <a:ext cx="10287635"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势能</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重力势能</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定义：在地球表面附近，物体由于被举高而具有的能</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影响因素：物体的</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________</a:t>
            </a:r>
            <a:r>
              <a:rPr lang="zh-CN" sz="2400" b="0">
                <a:latin typeface="Times New Roman" panose="02020603050405020304" pitchFamily="18" charset="0"/>
                <a:ea typeface="黑体" panose="02010609060101010101" pitchFamily="49" charset="-122"/>
                <a:cs typeface="Times New Roman" panose="02020603050405020304" pitchFamily="18" charset="0"/>
              </a:rPr>
              <a:t>越大，</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________</a:t>
            </a:r>
            <a:r>
              <a:rPr lang="zh-CN" sz="2400" b="0">
                <a:latin typeface="Times New Roman" panose="02020603050405020304" pitchFamily="18" charset="0"/>
                <a:ea typeface="黑体" panose="02010609060101010101" pitchFamily="49" charset="-122"/>
                <a:cs typeface="Times New Roman" panose="02020603050405020304" pitchFamily="18" charset="0"/>
              </a:rPr>
              <a:t>越高，它具有的重力势能就</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________</a:t>
            </a:r>
            <a:r>
              <a:rPr lang="en-US" sz="2400" b="0">
                <a:latin typeface="Times New Roman" panose="02020603050405020304" pitchFamily="18" charset="0"/>
                <a:ea typeface="黑体" panose="02010609060101010101" pitchFamily="49" charset="-122"/>
                <a:cs typeface="Times New Roman" panose="02020603050405020304" pitchFamily="18" charset="0"/>
              </a:rPr>
              <a:t>.</a:t>
            </a:r>
            <a:endParaRPr lang="zh-CN" sz="2400" b="0">
              <a:latin typeface="Times New Roman" panose="02020603050405020304" pitchFamily="18" charset="0"/>
              <a:ea typeface="黑体" panose="02010609060101010101" pitchFamily="49" charset="-122"/>
              <a:cs typeface="Times New Roman" panose="02020603050405020304" pitchFamily="18" charset="0"/>
            </a:endParaRPr>
          </a:p>
          <a:p>
            <a:pPr indent="0">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一般而言，规定物体在</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水平地面</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上的重力势能为零</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弹性势能</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定义：物体由于发生</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a:t>
            </a:r>
            <a:r>
              <a:rPr lang="zh-CN" sz="2400" b="0">
                <a:latin typeface="Times New Roman" panose="02020603050405020304" pitchFamily="18" charset="0"/>
                <a:ea typeface="宋体" panose="02010600030101010101" pitchFamily="2" charset="-122"/>
                <a:cs typeface="Times New Roman" panose="02020603050405020304" pitchFamily="18" charset="0"/>
              </a:rPr>
              <a:t>而具有的能</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影响因素：物体的弹性形变越大，它具有的弹性势能就越</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3763328" y="2723515"/>
            <a:ext cx="12407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质量</a:t>
            </a:r>
            <a:endParaRPr lang="zh-CN" altLang="en-US"/>
          </a:p>
        </p:txBody>
      </p:sp>
      <p:sp>
        <p:nvSpPr>
          <p:cNvPr id="2" name="文本框 1"/>
          <p:cNvSpPr txBox="1"/>
          <p:nvPr/>
        </p:nvSpPr>
        <p:spPr>
          <a:xfrm>
            <a:off x="5909628" y="2749550"/>
            <a:ext cx="12134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高度</a:t>
            </a:r>
            <a:endParaRPr lang="zh-CN" altLang="en-US"/>
          </a:p>
        </p:txBody>
      </p:sp>
      <p:sp>
        <p:nvSpPr>
          <p:cNvPr id="3" name="文本框 2"/>
          <p:cNvSpPr txBox="1"/>
          <p:nvPr/>
        </p:nvSpPr>
        <p:spPr>
          <a:xfrm>
            <a:off x="1349058" y="3281680"/>
            <a:ext cx="11868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越大</a:t>
            </a:r>
            <a:endParaRPr lang="zh-CN" altLang="en-US"/>
          </a:p>
        </p:txBody>
      </p:sp>
      <p:sp>
        <p:nvSpPr>
          <p:cNvPr id="4" name="文本框 3"/>
          <p:cNvSpPr txBox="1"/>
          <p:nvPr/>
        </p:nvSpPr>
        <p:spPr>
          <a:xfrm>
            <a:off x="3975418" y="4925060"/>
            <a:ext cx="21932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弹性形变</a:t>
            </a:r>
            <a:endParaRPr lang="zh-CN" altLang="en-US"/>
          </a:p>
        </p:txBody>
      </p:sp>
      <p:sp>
        <p:nvSpPr>
          <p:cNvPr id="5" name="文本框 4"/>
          <p:cNvSpPr txBox="1"/>
          <p:nvPr/>
        </p:nvSpPr>
        <p:spPr>
          <a:xfrm>
            <a:off x="9051608" y="5503545"/>
            <a:ext cx="10121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46823" y="1390015"/>
            <a:ext cx="9697720" cy="4523105"/>
          </a:xfrm>
          <a:prstGeom prst="rect">
            <a:avLst/>
          </a:prstGeom>
          <a:noFill/>
          <a:ln w="9525">
            <a:noFill/>
          </a:ln>
        </p:spPr>
        <p:txBody>
          <a:bodyPr wrap="square">
            <a:spAutoFit/>
          </a:bodyPr>
          <a:p>
            <a:pPr indent="0">
              <a:lnSpc>
                <a:spcPct val="150000"/>
              </a:lnSpc>
            </a:pPr>
            <a:r>
              <a:rPr lang="zh-CN" sz="2400" b="0">
                <a:latin typeface="黑体" panose="02010609060101010101" pitchFamily="49" charset="-122"/>
                <a:ea typeface="黑体" panose="02010609060101010101" pitchFamily="49" charset="-122"/>
              </a:rPr>
              <a:t>二、机械能及其转化</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a:ea typeface="宋体" panose="02010600030101010101" pitchFamily="2" charset="-122"/>
              </a:rPr>
              <a:t>机械能：</a:t>
            </a:r>
            <a:r>
              <a:rPr lang="en-US" sz="2400" b="0">
                <a:latin typeface="Times New Roman" panose="02020603050405020304" pitchFamily="18" charset="0"/>
                <a:ea typeface="宋体" panose="02010600030101010101" pitchFamily="2" charset="-122"/>
              </a:rPr>
              <a:t>___________</a:t>
            </a:r>
            <a:r>
              <a:rPr lang="zh-CN" sz="2400" b="0">
                <a:ea typeface="宋体" panose="02010600030101010101" pitchFamily="2" charset="-122"/>
              </a:rPr>
              <a:t>、</a:t>
            </a:r>
            <a:r>
              <a:rPr lang="en-US" sz="2400">
                <a:latin typeface="Times New Roman" panose="02020603050405020304" pitchFamily="18" charset="0"/>
                <a:ea typeface="宋体" panose="02010600030101010101" pitchFamily="2" charset="-122"/>
                <a:sym typeface="+mn-ea"/>
              </a:rPr>
              <a:t>___________</a:t>
            </a:r>
            <a:r>
              <a:rPr lang="zh-CN" sz="2400" b="0">
                <a:ea typeface="宋体" panose="02010600030101010101" pitchFamily="2" charset="-122"/>
              </a:rPr>
              <a:t>和弹性势能统称为机械能</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a:ea typeface="宋体" panose="02010600030101010101" pitchFamily="2" charset="-122"/>
              </a:rPr>
              <a:t>机械能守恒：如果只有动能和势能相互转化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尽管动能、势能的大小会变化，但机械能的总和</a:t>
            </a:r>
            <a:r>
              <a:rPr lang="en-US" sz="2400">
                <a:latin typeface="Times New Roman" panose="02020603050405020304" pitchFamily="18" charset="0"/>
                <a:ea typeface="宋体" panose="02010600030101010101" pitchFamily="2" charset="-122"/>
                <a:sym typeface="+mn-ea"/>
              </a:rPr>
              <a:t>___________</a:t>
            </a:r>
            <a:r>
              <a:rPr lang="zh-CN" sz="2400" b="0">
                <a:ea typeface="宋体" panose="02010600030101010101" pitchFamily="2" charset="-122"/>
              </a:rPr>
              <a:t>，或者说，机械能是</a:t>
            </a:r>
            <a:r>
              <a:rPr lang="en-US" sz="2400">
                <a:latin typeface="Times New Roman" panose="02020603050405020304" pitchFamily="18" charset="0"/>
                <a:ea typeface="宋体" panose="02010600030101010101" pitchFamily="2" charset="-122"/>
                <a:sym typeface="+mn-ea"/>
              </a:rPr>
              <a:t>___________</a:t>
            </a:r>
            <a:r>
              <a:rPr lang="zh-CN" sz="2400" b="0">
                <a:ea typeface="宋体" panose="02010600030101010101" pitchFamily="2" charset="-122"/>
              </a:rPr>
              <a:t>的</a:t>
            </a:r>
            <a:endParaRPr lang="zh-CN" altLang="en-US"/>
          </a:p>
        </p:txBody>
      </p:sp>
      <p:sp>
        <p:nvSpPr>
          <p:cNvPr id="3" name="文本框 2"/>
          <p:cNvSpPr txBox="1"/>
          <p:nvPr/>
        </p:nvSpPr>
        <p:spPr>
          <a:xfrm>
            <a:off x="3008948" y="2068195"/>
            <a:ext cx="11607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动能</a:t>
            </a:r>
            <a:endParaRPr lang="zh-CN" altLang="en-US"/>
          </a:p>
        </p:txBody>
      </p:sp>
      <p:sp>
        <p:nvSpPr>
          <p:cNvPr id="4" name="文本框 3"/>
          <p:cNvSpPr txBox="1"/>
          <p:nvPr/>
        </p:nvSpPr>
        <p:spPr>
          <a:xfrm>
            <a:off x="4678998" y="2068195"/>
            <a:ext cx="195135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重力势能</a:t>
            </a:r>
            <a:endParaRPr lang="zh-CN" altLang="en-US"/>
          </a:p>
        </p:txBody>
      </p:sp>
      <p:pic>
        <p:nvPicPr>
          <p:cNvPr id="5" name="图片 4"/>
          <p:cNvPicPr>
            <a:picLocks noChangeAspect="1"/>
          </p:cNvPicPr>
          <p:nvPr/>
        </p:nvPicPr>
        <p:blipFill>
          <a:blip r:embed="rId1"/>
          <a:stretch>
            <a:fillRect/>
          </a:stretch>
        </p:blipFill>
        <p:spPr>
          <a:xfrm>
            <a:off x="1258888" y="2648585"/>
            <a:ext cx="9685655" cy="2006600"/>
          </a:xfrm>
          <a:prstGeom prst="rect">
            <a:avLst/>
          </a:prstGeom>
        </p:spPr>
      </p:pic>
      <p:sp>
        <p:nvSpPr>
          <p:cNvPr id="6" name="文本框 5"/>
          <p:cNvSpPr txBox="1"/>
          <p:nvPr/>
        </p:nvSpPr>
        <p:spPr>
          <a:xfrm>
            <a:off x="4313238" y="2648585"/>
            <a:ext cx="131635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增大</a:t>
            </a:r>
            <a:endParaRPr lang="zh-CN" altLang="en-US"/>
          </a:p>
        </p:txBody>
      </p:sp>
      <p:sp>
        <p:nvSpPr>
          <p:cNvPr id="7" name="文本框 6"/>
          <p:cNvSpPr txBox="1"/>
          <p:nvPr/>
        </p:nvSpPr>
        <p:spPr>
          <a:xfrm>
            <a:off x="3743008" y="3732530"/>
            <a:ext cx="118237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高度</a:t>
            </a:r>
            <a:endParaRPr lang="zh-CN" altLang="en-US"/>
          </a:p>
        </p:txBody>
      </p:sp>
      <p:sp>
        <p:nvSpPr>
          <p:cNvPr id="8" name="文本框 7"/>
          <p:cNvSpPr txBox="1"/>
          <p:nvPr/>
        </p:nvSpPr>
        <p:spPr>
          <a:xfrm>
            <a:off x="7225983" y="3732530"/>
            <a:ext cx="16103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速度</a:t>
            </a:r>
            <a:endParaRPr lang="zh-CN" altLang="en-US"/>
          </a:p>
        </p:txBody>
      </p:sp>
      <p:sp>
        <p:nvSpPr>
          <p:cNvPr id="9" name="文本框 8"/>
          <p:cNvSpPr txBox="1"/>
          <p:nvPr/>
        </p:nvSpPr>
        <p:spPr>
          <a:xfrm>
            <a:off x="4533583" y="5380990"/>
            <a:ext cx="165036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保持不变</a:t>
            </a:r>
            <a:endParaRPr lang="zh-CN" altLang="en-US"/>
          </a:p>
        </p:txBody>
      </p:sp>
      <p:sp>
        <p:nvSpPr>
          <p:cNvPr id="10" name="文本框 9"/>
          <p:cNvSpPr txBox="1"/>
          <p:nvPr/>
        </p:nvSpPr>
        <p:spPr>
          <a:xfrm>
            <a:off x="9118918" y="5380990"/>
            <a:ext cx="150368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守恒</a:t>
            </a:r>
            <a:endParaRPr lang="zh-CN" altLang="en-US"/>
          </a:p>
        </p:txBody>
      </p:sp>
      <p:sp>
        <p:nvSpPr>
          <p:cNvPr id="14" name="圆角矩形 13">
            <a:hlinkClick r:id="rId2" action="ppaction://hlinksldjump"/>
          </p:cNvPr>
          <p:cNvSpPr/>
          <p:nvPr/>
        </p:nvSpPr>
        <p:spPr bwMode="auto">
          <a:xfrm>
            <a:off x="8535665" y="1343517"/>
            <a:ext cx="2352053" cy="538132"/>
          </a:xfrm>
          <a:prstGeom prst="round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anchor="ctr"/>
          <a:p>
            <a:pPr algn="ctr" defTabSz="457200" fontAlgn="base">
              <a:spcBef>
                <a:spcPct val="0"/>
              </a:spcBef>
              <a:spcAft>
                <a:spcPct val="0"/>
              </a:spcAft>
              <a:buFont typeface="Arial" panose="020B0604020202020204" pitchFamily="34" charset="0"/>
              <a:buNone/>
              <a:defRPr/>
            </a:pPr>
            <a:r>
              <a:rPr lang="zh-CN" altLang="en-US" b="1" dirty="0">
                <a:solidFill>
                  <a:prstClr val="black"/>
                </a:solidFill>
                <a:latin typeface="黑体" panose="02010609060101010101" pitchFamily="49" charset="-122"/>
                <a:ea typeface="黑体" panose="02010609060101010101" pitchFamily="49" charset="-122"/>
              </a:rPr>
              <a:t>点击至重难点突破</a:t>
            </a:r>
            <a:endParaRPr lang="zh-CN" altLang="en-US" b="1" dirty="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42023" y="1094740"/>
            <a:ext cx="10075545" cy="570230"/>
            <a:chOff x="1676" y="1655"/>
            <a:chExt cx="15867" cy="898"/>
          </a:xfrm>
        </p:grpSpPr>
        <p:pic>
          <p:nvPicPr>
            <p:cNvPr id="9" name="图片 8"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10" name="文本框 78"/>
            <p:cNvSpPr txBox="1"/>
            <p:nvPr/>
          </p:nvSpPr>
          <p:spPr>
            <a:xfrm>
              <a:off x="3660" y="1682"/>
              <a:ext cx="3434" cy="871"/>
            </a:xfrm>
            <a:prstGeom prst="rect">
              <a:avLst/>
            </a:prstGeom>
            <a:noFill/>
            <a:ln w="9525">
              <a:noFill/>
            </a:ln>
          </p:spPr>
          <p:txBody>
            <a:bodyPr anchor="t">
              <a:spAutoFit/>
            </a:bodyPr>
            <a:lstStyle/>
            <a:p>
              <a:pPr algn="l"/>
              <a:r>
                <a:rPr lang="zh-CN" altLang="en-US" sz="3000" b="1" dirty="0">
                  <a:solidFill>
                    <a:schemeClr val="tx1"/>
                  </a:solidFill>
                  <a:latin typeface="黑体" panose="02010609060101010101" pitchFamily="49" charset="-122"/>
                  <a:ea typeface="黑体" panose="02010609060101010101" pitchFamily="49" charset="-122"/>
                </a:rPr>
                <a:t>回归教材</a:t>
              </a:r>
              <a:endParaRPr lang="zh-CN" altLang="en-US" sz="3000" b="1" dirty="0">
                <a:solidFill>
                  <a:schemeClr val="tx1"/>
                </a:solidFill>
                <a:latin typeface="黑体" panose="02010609060101010101" pitchFamily="49" charset="-122"/>
                <a:ea typeface="黑体" panose="02010609060101010101" pitchFamily="49" charset="-122"/>
              </a:endParaRPr>
            </a:p>
          </p:txBody>
        </p:sp>
      </p:grpSp>
      <p:sp>
        <p:nvSpPr>
          <p:cNvPr id="11" name="文本框 10"/>
          <p:cNvSpPr txBox="1"/>
          <p:nvPr/>
        </p:nvSpPr>
        <p:spPr>
          <a:xfrm>
            <a:off x="8347393" y="573532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3" name="文本框 2"/>
          <p:cNvSpPr txBox="1"/>
          <p:nvPr/>
        </p:nvSpPr>
        <p:spPr>
          <a:xfrm>
            <a:off x="1025208" y="1909445"/>
            <a:ext cx="9992360"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 </a:t>
            </a:r>
            <a:r>
              <a:rPr lang="zh-CN" sz="2400" b="0">
                <a:ea typeface="宋体" panose="02010600030101010101" pitchFamily="2" charset="-122"/>
              </a:rPr>
              <a:t>人造地球卫星广泛应用于全球通信、军事侦察、气象观测、资源普查、环境监测、大地测量等方面．如图所示，当卫星从近地点向远地点运动时，它的</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A. </a:t>
            </a:r>
            <a:r>
              <a:rPr lang="zh-CN" sz="2400" b="0">
                <a:ea typeface="宋体" panose="02010600030101010101" pitchFamily="2" charset="-122"/>
              </a:rPr>
              <a:t>重力势能减小　　　　　</a:t>
            </a:r>
            <a:endParaRPr lang="zh-CN" sz="2400" b="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B. </a:t>
            </a:r>
            <a:r>
              <a:rPr lang="zh-CN" sz="2400" b="0">
                <a:ea typeface="宋体" panose="02010600030101010101" pitchFamily="2" charset="-122"/>
              </a:rPr>
              <a:t>速度增大　　　　　</a:t>
            </a:r>
            <a:endParaRPr lang="zh-CN" sz="2400" b="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C. </a:t>
            </a:r>
            <a:r>
              <a:rPr lang="zh-CN" sz="2400" b="0">
                <a:ea typeface="宋体" panose="02010600030101010101" pitchFamily="2" charset="-122"/>
              </a:rPr>
              <a:t>机械能增大　　　　　</a:t>
            </a:r>
            <a:endParaRPr lang="zh-CN" sz="2400" b="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D. </a:t>
            </a:r>
            <a:r>
              <a:rPr lang="zh-CN" sz="2400" b="0">
                <a:ea typeface="宋体" panose="02010600030101010101" pitchFamily="2" charset="-122"/>
              </a:rPr>
              <a:t>动能转化为重力势能</a:t>
            </a:r>
            <a:endParaRPr lang="zh-CN" altLang="en-US"/>
          </a:p>
        </p:txBody>
      </p:sp>
      <p:pic>
        <p:nvPicPr>
          <p:cNvPr id="2" name="图片 -2147482362"/>
          <p:cNvPicPr>
            <a:picLocks noChangeAspect="1"/>
          </p:cNvPicPr>
          <p:nvPr/>
        </p:nvPicPr>
        <p:blipFill>
          <a:blip r:embed="rId2"/>
          <a:stretch>
            <a:fillRect/>
          </a:stretch>
        </p:blipFill>
        <p:spPr>
          <a:xfrm>
            <a:off x="7106603" y="3281680"/>
            <a:ext cx="3078480" cy="2246630"/>
          </a:xfrm>
          <a:prstGeom prst="rect">
            <a:avLst/>
          </a:prstGeom>
          <a:noFill/>
          <a:ln w="9525">
            <a:noFill/>
          </a:ln>
        </p:spPr>
      </p:pic>
      <p:sp>
        <p:nvSpPr>
          <p:cNvPr id="4" name="文本框 3"/>
          <p:cNvSpPr txBox="1"/>
          <p:nvPr/>
        </p:nvSpPr>
        <p:spPr>
          <a:xfrm>
            <a:off x="1903413" y="3178810"/>
            <a:ext cx="12896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8688" y="1010920"/>
            <a:ext cx="10113645"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2. </a:t>
            </a:r>
            <a:r>
              <a:rPr lang="zh-CN" sz="2400" b="0">
                <a:ea typeface="宋体" panose="02010600030101010101" pitchFamily="2" charset="-122"/>
              </a:rPr>
              <a:t>如图所示射箭运动中蕴含着很多物理知识：拉弯的弓具有</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能，运动员松手时弓的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能将转化为箭的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a:t>
            </a:r>
            <a:r>
              <a:rPr lang="en-US" sz="2400" b="0">
                <a:latin typeface="Times New Roman" panose="02020603050405020304" pitchFamily="18" charset="0"/>
                <a:ea typeface="宋体" panose="02010600030101010101" pitchFamily="2" charset="-122"/>
              </a:rPr>
              <a:t>3. </a:t>
            </a:r>
            <a:r>
              <a:rPr lang="zh-CN" sz="2400" b="0">
                <a:ea typeface="宋体" panose="02010600030101010101" pitchFamily="2" charset="-122"/>
              </a:rPr>
              <a:t>如图所示，发生形变的网球拍具有</a:t>
            </a:r>
            <a:r>
              <a:rPr lang="en-US" sz="2400" b="0">
                <a:latin typeface="Times New Roman" panose="02020603050405020304" pitchFamily="18" charset="0"/>
                <a:ea typeface="宋体" panose="02010600030101010101" pitchFamily="2" charset="-122"/>
              </a:rPr>
              <a:t>____________</a:t>
            </a:r>
            <a:r>
              <a:rPr lang="zh-CN" sz="2400" b="0">
                <a:ea typeface="宋体" panose="02010600030101010101" pitchFamily="2" charset="-122"/>
              </a:rPr>
              <a:t>，能将网球弹出，网球拍发生的形变越大，其弹性势能越</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，网球弹的越</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4. </a:t>
            </a:r>
            <a:r>
              <a:rPr lang="zh-CN" sz="2400" b="0">
                <a:ea typeface="宋体" panose="02010600030101010101" pitchFamily="2" charset="-122"/>
              </a:rPr>
              <a:t>满载游客的过山车，在机械的带动下</a:t>
            </a:r>
            <a:endParaRPr lang="zh-CN" sz="2400" b="0">
              <a:ea typeface="宋体" panose="02010600030101010101" pitchFamily="2" charset="-122"/>
            </a:endParaRPr>
          </a:p>
          <a:p>
            <a:pPr indent="0">
              <a:lnSpc>
                <a:spcPct val="150000"/>
              </a:lnSpc>
            </a:pPr>
            <a:r>
              <a:rPr lang="zh-CN" sz="2400" b="0">
                <a:ea typeface="宋体" panose="02010600030101010101" pitchFamily="2" charset="-122"/>
              </a:rPr>
              <a:t>向着轨道的最高端攀行</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忽然，它像一匹</a:t>
            </a:r>
            <a:endParaRPr lang="zh-CN" sz="2400" b="0">
              <a:ea typeface="宋体" panose="02010600030101010101" pitchFamily="2" charset="-122"/>
            </a:endParaRPr>
          </a:p>
          <a:p>
            <a:pPr indent="0">
              <a:lnSpc>
                <a:spcPct val="150000"/>
              </a:lnSpc>
            </a:pPr>
            <a:r>
              <a:rPr lang="zh-CN" sz="2400" b="0">
                <a:ea typeface="宋体" panose="02010600030101010101" pitchFamily="2" charset="-122"/>
              </a:rPr>
              <a:t>脱缰的野马，从轨道的最高端飞驶而下！</a:t>
            </a:r>
            <a:endParaRPr lang="zh-CN" sz="2400" b="0">
              <a:ea typeface="宋体" panose="02010600030101010101" pitchFamily="2" charset="-122"/>
            </a:endParaRPr>
          </a:p>
          <a:p>
            <a:pPr indent="0">
              <a:lnSpc>
                <a:spcPct val="150000"/>
              </a:lnSpc>
            </a:pPr>
            <a:r>
              <a:rPr lang="zh-CN" sz="2400" b="0">
                <a:ea typeface="宋体" panose="02010600030101010101" pitchFamily="2" charset="-122"/>
              </a:rPr>
              <a:t>当过山车飞驶而下时，它的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a:t>
            </a:r>
            <a:endParaRPr lang="zh-CN" sz="2400" b="0">
              <a:ea typeface="宋体" panose="02010600030101010101" pitchFamily="2" charset="-122"/>
            </a:endParaRPr>
          </a:p>
          <a:p>
            <a:pPr indent="0">
              <a:lnSpc>
                <a:spcPct val="150000"/>
              </a:lnSpc>
            </a:pPr>
            <a:r>
              <a:rPr lang="zh-CN" sz="2400" b="0">
                <a:ea typeface="宋体" panose="02010600030101010101" pitchFamily="2" charset="-122"/>
              </a:rPr>
              <a:t>转化为</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能．</a:t>
            </a:r>
            <a:endParaRPr lang="zh-CN" altLang="en-US"/>
          </a:p>
        </p:txBody>
      </p:sp>
      <p:pic>
        <p:nvPicPr>
          <p:cNvPr id="2" name="图片 -2147482359"/>
          <p:cNvPicPr>
            <a:picLocks noChangeAspect="1"/>
          </p:cNvPicPr>
          <p:nvPr/>
        </p:nvPicPr>
        <p:blipFill>
          <a:blip r:embed="rId1"/>
          <a:stretch>
            <a:fillRect/>
          </a:stretch>
        </p:blipFill>
        <p:spPr>
          <a:xfrm>
            <a:off x="7562533" y="3586480"/>
            <a:ext cx="2823210" cy="2016760"/>
          </a:xfrm>
          <a:prstGeom prst="rect">
            <a:avLst/>
          </a:prstGeom>
          <a:noFill/>
          <a:ln w="9525">
            <a:noFill/>
          </a:ln>
        </p:spPr>
      </p:pic>
      <p:sp>
        <p:nvSpPr>
          <p:cNvPr id="11" name="文本框 10"/>
          <p:cNvSpPr txBox="1"/>
          <p:nvPr/>
        </p:nvSpPr>
        <p:spPr>
          <a:xfrm>
            <a:off x="8548688" y="580136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3" name="文本框 2"/>
          <p:cNvSpPr txBox="1"/>
          <p:nvPr/>
        </p:nvSpPr>
        <p:spPr>
          <a:xfrm>
            <a:off x="9012238" y="1172845"/>
            <a:ext cx="11417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弹性势</a:t>
            </a:r>
            <a:endParaRPr lang="zh-CN" altLang="en-US"/>
          </a:p>
        </p:txBody>
      </p:sp>
      <p:sp>
        <p:nvSpPr>
          <p:cNvPr id="4" name="文本框 3"/>
          <p:cNvSpPr txBox="1"/>
          <p:nvPr/>
        </p:nvSpPr>
        <p:spPr>
          <a:xfrm>
            <a:off x="3548698" y="1633220"/>
            <a:ext cx="11417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弹性势</a:t>
            </a:r>
            <a:endParaRPr lang="zh-CN" altLang="en-US"/>
          </a:p>
        </p:txBody>
      </p:sp>
      <p:sp>
        <p:nvSpPr>
          <p:cNvPr id="5" name="文本框 4"/>
          <p:cNvSpPr txBox="1"/>
          <p:nvPr/>
        </p:nvSpPr>
        <p:spPr>
          <a:xfrm>
            <a:off x="7154863" y="1704975"/>
            <a:ext cx="9607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a:t>
            </a:r>
            <a:endParaRPr lang="zh-CN" altLang="en-US"/>
          </a:p>
        </p:txBody>
      </p:sp>
      <p:sp>
        <p:nvSpPr>
          <p:cNvPr id="6" name="文本框 5"/>
          <p:cNvSpPr txBox="1"/>
          <p:nvPr/>
        </p:nvSpPr>
        <p:spPr>
          <a:xfrm>
            <a:off x="6092508" y="2199005"/>
            <a:ext cx="19513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弹性势能</a:t>
            </a:r>
            <a:endParaRPr lang="zh-CN" altLang="en-US"/>
          </a:p>
        </p:txBody>
      </p:sp>
      <p:sp>
        <p:nvSpPr>
          <p:cNvPr id="7" name="文本框 6"/>
          <p:cNvSpPr txBox="1"/>
          <p:nvPr/>
        </p:nvSpPr>
        <p:spPr>
          <a:xfrm>
            <a:off x="5989003" y="2765425"/>
            <a:ext cx="9010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a:p>
        </p:txBody>
      </p:sp>
      <p:sp>
        <p:nvSpPr>
          <p:cNvPr id="8" name="文本框 7"/>
          <p:cNvSpPr txBox="1"/>
          <p:nvPr/>
        </p:nvSpPr>
        <p:spPr>
          <a:xfrm>
            <a:off x="8835708" y="2765425"/>
            <a:ext cx="10541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　远</a:t>
            </a:r>
            <a:endParaRPr lang="zh-CN" altLang="en-US"/>
          </a:p>
        </p:txBody>
      </p:sp>
      <p:sp>
        <p:nvSpPr>
          <p:cNvPr id="9" name="文本框 8"/>
          <p:cNvSpPr txBox="1"/>
          <p:nvPr/>
        </p:nvSpPr>
        <p:spPr>
          <a:xfrm>
            <a:off x="4785043" y="4971415"/>
            <a:ext cx="12357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重力势</a:t>
            </a:r>
            <a:endParaRPr lang="zh-CN" altLang="en-US"/>
          </a:p>
        </p:txBody>
      </p:sp>
      <p:sp>
        <p:nvSpPr>
          <p:cNvPr id="10" name="文本框 9"/>
          <p:cNvSpPr txBox="1"/>
          <p:nvPr/>
        </p:nvSpPr>
        <p:spPr>
          <a:xfrm>
            <a:off x="2160588" y="5483225"/>
            <a:ext cx="8737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64933" y="968375"/>
            <a:ext cx="9348470" cy="175323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5. </a:t>
            </a:r>
            <a:r>
              <a:rPr lang="en-US" sz="2400" b="0">
                <a:latin typeface="Times New Roman" panose="02020603050405020304" pitchFamily="18" charset="0"/>
                <a:ea typeface="黑体" panose="02010609060101010101" pitchFamily="49"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RJ</a:t>
            </a:r>
            <a:r>
              <a:rPr lang="zh-CN" sz="2400" b="0">
                <a:latin typeface="Times New Roman" panose="02020603050405020304" pitchFamily="18" charset="0"/>
                <a:ea typeface="宋体" panose="02010600030101010101" pitchFamily="2" charset="-122"/>
                <a:cs typeface="Times New Roman" panose="02020603050405020304" pitchFamily="18" charset="0"/>
              </a:rPr>
              <a:t>八下</a:t>
            </a:r>
            <a:r>
              <a:rPr lang="en-US" sz="2400" b="0">
                <a:latin typeface="Times New Roman" panose="02020603050405020304" pitchFamily="18" charset="0"/>
                <a:ea typeface="宋体" panose="02010600030101010101" pitchFamily="2" charset="-122"/>
                <a:cs typeface="Times New Roman" panose="02020603050405020304" pitchFamily="18" charset="0"/>
              </a:rPr>
              <a:t>P71</a:t>
            </a:r>
            <a:r>
              <a:rPr lang="zh-CN" sz="2400" b="0">
                <a:latin typeface="Times New Roman" panose="02020603050405020304" pitchFamily="18" charset="0"/>
                <a:ea typeface="宋体" panose="02010600030101010101" pitchFamily="2" charset="-122"/>
                <a:cs typeface="Times New Roman" panose="02020603050405020304" pitchFamily="18" charset="0"/>
              </a:rPr>
              <a:t>，想想做做改编</a:t>
            </a:r>
            <a:r>
              <a:rPr lang="en-US" sz="2400" b="0">
                <a:latin typeface="Times New Roman" panose="02020603050405020304" pitchFamily="18" charset="0"/>
                <a:ea typeface="黑体" panose="02010609060101010101" pitchFamily="49" charset="-122"/>
              </a:rPr>
              <a:t>)</a:t>
            </a:r>
            <a:r>
              <a:rPr lang="zh-CN" sz="2400" b="0">
                <a:ea typeface="宋体" panose="02010600030101010101" pitchFamily="2" charset="-122"/>
              </a:rPr>
              <a:t>如图甲、乙分别是老师在课堂上进行的滚摆和单摆的演示实验示意图，滚摆或单摆向下运动时，</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能转化为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能；向上运动时，</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能转化为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a:t>
            </a:r>
            <a:endParaRPr lang="zh-CN" altLang="en-US"/>
          </a:p>
        </p:txBody>
      </p:sp>
      <p:pic>
        <p:nvPicPr>
          <p:cNvPr id="2" name="图片 -2147482358"/>
          <p:cNvPicPr>
            <a:picLocks noChangeAspect="1"/>
          </p:cNvPicPr>
          <p:nvPr/>
        </p:nvPicPr>
        <p:blipFill>
          <a:blip r:embed="rId1"/>
          <a:stretch>
            <a:fillRect/>
          </a:stretch>
        </p:blipFill>
        <p:spPr>
          <a:xfrm>
            <a:off x="4780598" y="3039745"/>
            <a:ext cx="2948305" cy="2461260"/>
          </a:xfrm>
          <a:prstGeom prst="rect">
            <a:avLst/>
          </a:prstGeom>
          <a:noFill/>
          <a:ln w="9525">
            <a:noFill/>
          </a:ln>
        </p:spPr>
      </p:pic>
      <p:sp>
        <p:nvSpPr>
          <p:cNvPr id="11" name="文本框 10"/>
          <p:cNvSpPr txBox="1"/>
          <p:nvPr/>
        </p:nvSpPr>
        <p:spPr>
          <a:xfrm>
            <a:off x="5698808" y="584263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5</a:t>
            </a:r>
            <a:r>
              <a:rPr lang="zh-CN" b="0">
                <a:cs typeface="楷体_GB2312" charset="0"/>
              </a:rPr>
              <a:t>题图</a:t>
            </a:r>
            <a:endParaRPr lang="zh-CN" altLang="en-US"/>
          </a:p>
        </p:txBody>
      </p:sp>
      <p:sp>
        <p:nvSpPr>
          <p:cNvPr id="3" name="文本框 2"/>
          <p:cNvSpPr txBox="1"/>
          <p:nvPr/>
        </p:nvSpPr>
        <p:spPr>
          <a:xfrm>
            <a:off x="9442768" y="1614805"/>
            <a:ext cx="1343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重力势　</a:t>
            </a:r>
            <a:endParaRPr lang="zh-CN" altLang="en-US"/>
          </a:p>
        </p:txBody>
      </p:sp>
      <p:sp>
        <p:nvSpPr>
          <p:cNvPr id="4" name="文本框 3"/>
          <p:cNvSpPr txBox="1"/>
          <p:nvPr/>
        </p:nvSpPr>
        <p:spPr>
          <a:xfrm>
            <a:off x="2986088" y="2218690"/>
            <a:ext cx="8737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a:t>
            </a:r>
            <a:endParaRPr lang="zh-CN" altLang="en-US"/>
          </a:p>
        </p:txBody>
      </p:sp>
      <p:sp>
        <p:nvSpPr>
          <p:cNvPr id="5" name="文本框 4"/>
          <p:cNvSpPr txBox="1"/>
          <p:nvPr/>
        </p:nvSpPr>
        <p:spPr>
          <a:xfrm>
            <a:off x="6641148" y="2218690"/>
            <a:ext cx="8737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a:t>
            </a:r>
            <a:endParaRPr lang="zh-CN" altLang="en-US"/>
          </a:p>
        </p:txBody>
      </p:sp>
      <p:sp>
        <p:nvSpPr>
          <p:cNvPr id="6" name="文本框 5"/>
          <p:cNvSpPr txBox="1"/>
          <p:nvPr/>
        </p:nvSpPr>
        <p:spPr>
          <a:xfrm>
            <a:off x="8853488" y="2218690"/>
            <a:ext cx="15036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重力势</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0583" y="1118870"/>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l"/>
              <a:r>
                <a:rPr lang="zh-CN" altLang="en-US" sz="3000" b="1">
                  <a:solidFill>
                    <a:schemeClr val="tx1"/>
                  </a:solidFill>
                  <a:latin typeface="黑体" panose="02010609060101010101" pitchFamily="49" charset="-122"/>
                  <a:ea typeface="黑体" panose="02010609060101010101" pitchFamily="49" charset="-122"/>
                </a:rPr>
                <a:t>重难点突破</a:t>
              </a:r>
              <a:endParaRPr lang="zh-CN" altLang="en-US" sz="3000" b="1">
                <a:solidFill>
                  <a:schemeClr val="tx1"/>
                </a:solidFill>
                <a:latin typeface="黑体" panose="02010609060101010101" pitchFamily="49" charset="-122"/>
                <a:ea typeface="黑体" panose="02010609060101010101" pitchFamily="49" charset="-122"/>
              </a:endParaRPr>
            </a:p>
          </p:txBody>
        </p:sp>
      </p:grpSp>
      <p:sp>
        <p:nvSpPr>
          <p:cNvPr id="6" name="文本框 5"/>
          <p:cNvSpPr txBox="1"/>
          <p:nvPr/>
        </p:nvSpPr>
        <p:spPr>
          <a:xfrm>
            <a:off x="857568" y="1847850"/>
            <a:ext cx="3785870" cy="737235"/>
          </a:xfrm>
          <a:prstGeom prst="rect">
            <a:avLst/>
          </a:prstGeom>
          <a:noFill/>
        </p:spPr>
        <p:txBody>
          <a:bodyPr wrap="square" rtlCol="0" anchor="t">
            <a:spAutoFit/>
          </a:bodyPr>
          <a:lstStyle/>
          <a:p>
            <a:pPr fontAlgn="auto">
              <a:lnSpc>
                <a:spcPct val="150000"/>
              </a:lnSpc>
            </a:pPr>
            <a:r>
              <a:rPr lang="zh-CN" altLang="en-US" sz="2800" dirty="0">
                <a:latin typeface="黑体" panose="02010609060101010101" pitchFamily="49" charset="-122"/>
                <a:ea typeface="黑体" panose="02010609060101010101" pitchFamily="49" charset="-122"/>
                <a:cs typeface="黑体" panose="02010609060101010101" pitchFamily="49" charset="-122"/>
              </a:rPr>
              <a:t>机械能及其转化</a:t>
            </a:r>
            <a:endParaRPr lang="zh-CN" altLang="en-US" sz="2800" dirty="0">
              <a:latin typeface="黑体" panose="02010609060101010101" pitchFamily="49" charset="-122"/>
              <a:ea typeface="黑体" panose="02010609060101010101" pitchFamily="49" charset="-122"/>
              <a:cs typeface="黑体" panose="02010609060101010101" pitchFamily="49" charset="-122"/>
            </a:endParaRPr>
          </a:p>
        </p:txBody>
      </p:sp>
      <p:sp>
        <p:nvSpPr>
          <p:cNvPr id="100" name="文本框 99"/>
          <p:cNvSpPr txBox="1"/>
          <p:nvPr/>
        </p:nvSpPr>
        <p:spPr>
          <a:xfrm>
            <a:off x="850583" y="2482215"/>
            <a:ext cx="10186670" cy="3415030"/>
          </a:xfrm>
          <a:prstGeom prst="rect">
            <a:avLst/>
          </a:prstGeom>
          <a:noFill/>
          <a:ln w="9525">
            <a:noFill/>
          </a:ln>
        </p:spPr>
        <p:txBody>
          <a:bodyPr wrap="square">
            <a:spAutoFit/>
          </a:bodyPr>
          <a:p>
            <a:pPr indent="0">
              <a:lnSpc>
                <a:spcPct val="150000"/>
              </a:lnSpc>
            </a:pPr>
            <a:r>
              <a:rPr lang="zh-CN" sz="2400" b="0">
                <a:latin typeface="宋体" panose="02010600030101010101" pitchFamily="2" charset="-122"/>
                <a:ea typeface="宋体" panose="02010600030101010101" pitchFamily="2" charset="-122"/>
              </a:rPr>
              <a:t>例　</a:t>
            </a: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骑自行车下坡时，车加速下行，人与车的重力势能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，动能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小明乘坐直达电梯匀速上升时，他的动能</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，重力势能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，机械能</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endParaRPr lang="zh-CN" sz="2400" b="0">
              <a:ea typeface="宋体" panose="02010600030101010101" pitchFamily="2" charset="-122"/>
            </a:endParaRPr>
          </a:p>
          <a:p>
            <a:pPr indent="0">
              <a:lnSpc>
                <a:spcPct val="150000"/>
              </a:lnSpc>
            </a:pPr>
            <a:r>
              <a:rPr lang="en-US" sz="2400">
                <a:latin typeface="Times New Roman" panose="02020603050405020304" pitchFamily="18" charset="0"/>
                <a:ea typeface="宋体" panose="02010600030101010101" pitchFamily="2" charset="-122"/>
                <a:sym typeface="+mn-ea"/>
              </a:rPr>
              <a:t>(3)</a:t>
            </a:r>
            <a:r>
              <a:rPr lang="zh-CN" sz="2400">
                <a:ea typeface="宋体" panose="02010600030101010101" pitchFamily="2" charset="-122"/>
                <a:sym typeface="+mn-ea"/>
              </a:rPr>
              <a:t>将一支装有弹簧的圆珠笔向下按压，放手后笔会向上弹起一定高度，笔向上弹起的过程中，弹簧的</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能转化为笔的</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能．</a:t>
            </a:r>
            <a:endParaRPr lang="zh-CN" altLang="en-US" sz="2400"/>
          </a:p>
        </p:txBody>
      </p:sp>
      <p:sp>
        <p:nvSpPr>
          <p:cNvPr id="15" name="文本框 14"/>
          <p:cNvSpPr txBox="1"/>
          <p:nvPr/>
        </p:nvSpPr>
        <p:spPr>
          <a:xfrm>
            <a:off x="8864283" y="2585085"/>
            <a:ext cx="10566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a:p>
        </p:txBody>
      </p:sp>
      <p:sp>
        <p:nvSpPr>
          <p:cNvPr id="16" name="文本框 15"/>
          <p:cNvSpPr txBox="1"/>
          <p:nvPr/>
        </p:nvSpPr>
        <p:spPr>
          <a:xfrm>
            <a:off x="1147763" y="3149600"/>
            <a:ext cx="11550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a:p>
        </p:txBody>
      </p:sp>
      <p:sp>
        <p:nvSpPr>
          <p:cNvPr id="22" name="文本框 21"/>
          <p:cNvSpPr txBox="1"/>
          <p:nvPr/>
        </p:nvSpPr>
        <p:spPr>
          <a:xfrm>
            <a:off x="6784023" y="3681730"/>
            <a:ext cx="16719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a:p>
        </p:txBody>
      </p:sp>
      <p:sp>
        <p:nvSpPr>
          <p:cNvPr id="23" name="文本框 22"/>
          <p:cNvSpPr txBox="1"/>
          <p:nvPr/>
        </p:nvSpPr>
        <p:spPr>
          <a:xfrm>
            <a:off x="9413558" y="3681730"/>
            <a:ext cx="10293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a:p>
        </p:txBody>
      </p:sp>
      <p:sp>
        <p:nvSpPr>
          <p:cNvPr id="24" name="文本框 23"/>
          <p:cNvSpPr txBox="1"/>
          <p:nvPr/>
        </p:nvSpPr>
        <p:spPr>
          <a:xfrm>
            <a:off x="1985328" y="4213860"/>
            <a:ext cx="10293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a:p>
        </p:txBody>
      </p:sp>
      <p:sp>
        <p:nvSpPr>
          <p:cNvPr id="8" name="文本框 7"/>
          <p:cNvSpPr txBox="1"/>
          <p:nvPr/>
        </p:nvSpPr>
        <p:spPr>
          <a:xfrm>
            <a:off x="4618673" y="5372735"/>
            <a:ext cx="14630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弹性势</a:t>
            </a:r>
            <a:endParaRPr lang="zh-CN" altLang="en-US"/>
          </a:p>
        </p:txBody>
      </p:sp>
      <p:sp>
        <p:nvSpPr>
          <p:cNvPr id="9" name="文本框 8"/>
          <p:cNvSpPr txBox="1"/>
          <p:nvPr/>
        </p:nvSpPr>
        <p:spPr>
          <a:xfrm>
            <a:off x="8004493" y="5372735"/>
            <a:ext cx="7397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a:t>
            </a:r>
            <a:endParaRPr lang="zh-CN" altLang="en-US"/>
          </a:p>
        </p:txBody>
      </p:sp>
      <p:sp>
        <p:nvSpPr>
          <p:cNvPr id="14" name="圆角矩形 13">
            <a:hlinkClick r:id="rId2" action="ppaction://hlinksldjump"/>
          </p:cNvPr>
          <p:cNvSpPr/>
          <p:nvPr/>
        </p:nvSpPr>
        <p:spPr bwMode="auto">
          <a:xfrm>
            <a:off x="8574400" y="1847707"/>
            <a:ext cx="2352053" cy="538132"/>
          </a:xfrm>
          <a:prstGeom prst="round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anchor="ctr"/>
          <a:p>
            <a:pPr algn="ctr" defTabSz="457200" fontAlgn="base">
              <a:spcBef>
                <a:spcPct val="0"/>
              </a:spcBef>
              <a:spcAft>
                <a:spcPct val="0"/>
              </a:spcAft>
              <a:buFont typeface="Arial" panose="020B0604020202020204" pitchFamily="34" charset="0"/>
              <a:buNone/>
              <a:defRPr/>
            </a:pPr>
            <a:r>
              <a:rPr lang="zh-CN" altLang="en-US" b="1" dirty="0">
                <a:solidFill>
                  <a:prstClr val="black"/>
                </a:solidFill>
                <a:latin typeface="黑体" panose="02010609060101010101" pitchFamily="49" charset="-122"/>
                <a:ea typeface="黑体" panose="02010609060101010101" pitchFamily="49" charset="-122"/>
              </a:rPr>
              <a:t>点击至考点清单</a:t>
            </a:r>
            <a:endParaRPr lang="zh-CN" altLang="en-US" b="1" dirty="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2" grpId="0"/>
      <p:bldP spid="23" grpId="0"/>
      <p:bldP spid="24" grpId="0"/>
      <p:bldP spid="8" grpId="0"/>
      <p:bldP spid="9" grpId="0"/>
    </p:bldLst>
  </p:timing>
</p:sld>
</file>

<file path=ppt/tags/tag1.xml><?xml version="1.0" encoding="utf-8"?>
<p:tagLst xmlns:p="http://schemas.openxmlformats.org/presentationml/2006/main">
  <p:tag name="KSO_WM_BEAUTIFY_FLAG" val="#wm#"/>
  <p:tag name="KSO_WM_TEMPLATE_CATEGORY" val="diagram"/>
  <p:tag name="KSO_WM_TEMPLATE_INDEX" val="30178323"/>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8.xml><?xml version="1.0" encoding="utf-8"?>
<p:tagLst xmlns:p="http://schemas.openxmlformats.org/presentationml/2006/main">
  <p:tag name="KSO_WM_BEAUTIFY_FLAG" val="#wm#"/>
  <p:tag name="KSO_WM_TEMPLATE_CATEGORY" val="preset"/>
  <p:tag name="KSO_WM_TEMPLATE_INDEX"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5720</Words>
  <Application>WPS 演示</Application>
  <PresentationFormat>宽屏</PresentationFormat>
  <Paragraphs>396</Paragraphs>
  <Slides>28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28</vt:i4>
      </vt:variant>
    </vt:vector>
  </HeadingPairs>
  <TitlesOfParts>
    <vt:vector size="40" baseType="lpstr">
      <vt:lpstr>Arial</vt:lpstr>
      <vt:lpstr>宋体</vt:lpstr>
      <vt:lpstr>Wingdings</vt:lpstr>
      <vt:lpstr>Tahoma</vt:lpstr>
      <vt:lpstr>黑体</vt:lpstr>
      <vt:lpstr>Times New Roman</vt:lpstr>
      <vt:lpstr>微软雅黑</vt:lpstr>
      <vt:lpstr>楷体_GB2312</vt:lpstr>
      <vt:lpstr>新宋体</vt:lpstr>
      <vt:lpstr>仿宋_GB2312</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2020-02-05T14:27:57Z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